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57"/>
  </p:notesMasterIdLst>
  <p:sldIdLst>
    <p:sldId id="303" r:id="rId2"/>
    <p:sldId id="304" r:id="rId3"/>
    <p:sldId id="305" r:id="rId4"/>
    <p:sldId id="306" r:id="rId5"/>
    <p:sldId id="307" r:id="rId6"/>
    <p:sldId id="308" r:id="rId7"/>
    <p:sldId id="309" r:id="rId8"/>
    <p:sldId id="310" r:id="rId9"/>
    <p:sldId id="320" r:id="rId10"/>
    <p:sldId id="321" r:id="rId11"/>
    <p:sldId id="322" r:id="rId12"/>
    <p:sldId id="323" r:id="rId13"/>
    <p:sldId id="324" r:id="rId14"/>
    <p:sldId id="452" r:id="rId15"/>
    <p:sldId id="325" r:id="rId16"/>
    <p:sldId id="326" r:id="rId17"/>
    <p:sldId id="327" r:id="rId18"/>
    <p:sldId id="467" r:id="rId19"/>
    <p:sldId id="329" r:id="rId20"/>
    <p:sldId id="473" r:id="rId21"/>
    <p:sldId id="330" r:id="rId22"/>
    <p:sldId id="331" r:id="rId23"/>
    <p:sldId id="332" r:id="rId24"/>
    <p:sldId id="451" r:id="rId25"/>
    <p:sldId id="333" r:id="rId26"/>
    <p:sldId id="454" r:id="rId27"/>
    <p:sldId id="478" r:id="rId28"/>
    <p:sldId id="335" r:id="rId29"/>
    <p:sldId id="472" r:id="rId30"/>
    <p:sldId id="337" r:id="rId31"/>
    <p:sldId id="338" r:id="rId32"/>
    <p:sldId id="457" r:id="rId33"/>
    <p:sldId id="339" r:id="rId34"/>
    <p:sldId id="340" r:id="rId35"/>
    <p:sldId id="342" r:id="rId36"/>
    <p:sldId id="343" r:id="rId37"/>
    <p:sldId id="344" r:id="rId38"/>
    <p:sldId id="361" r:id="rId39"/>
    <p:sldId id="456" r:id="rId40"/>
    <p:sldId id="416" r:id="rId41"/>
    <p:sldId id="417" r:id="rId42"/>
    <p:sldId id="447" r:id="rId43"/>
    <p:sldId id="419" r:id="rId44"/>
    <p:sldId id="420" r:id="rId45"/>
    <p:sldId id="475" r:id="rId46"/>
    <p:sldId id="476" r:id="rId47"/>
    <p:sldId id="477" r:id="rId48"/>
    <p:sldId id="474" r:id="rId49"/>
    <p:sldId id="418" r:id="rId50"/>
    <p:sldId id="464" r:id="rId51"/>
    <p:sldId id="466" r:id="rId52"/>
    <p:sldId id="465" r:id="rId53"/>
    <p:sldId id="448" r:id="rId54"/>
    <p:sldId id="479" r:id="rId55"/>
    <p:sldId id="402" r:id="rId56"/>
  </p:sldIdLst>
  <p:sldSz cx="9144000" cy="6858000" type="screen4x3"/>
  <p:notesSz cx="6858000" cy="9144000"/>
  <p:defaultTextStyle>
    <a:defPPr>
      <a:defRPr lang="zh-TW"/>
    </a:defPPr>
    <a:lvl1pPr algn="l" rtl="0" eaLnBrk="0" fontAlgn="base" hangingPunct="0">
      <a:spcBef>
        <a:spcPct val="0"/>
      </a:spcBef>
      <a:spcAft>
        <a:spcPct val="0"/>
      </a:spcAft>
      <a:defRPr sz="3600" kern="1200">
        <a:solidFill>
          <a:srgbClr val="FFFF00"/>
        </a:solidFill>
        <a:latin typeface="Arial" charset="0"/>
        <a:ea typeface="新細明體" pitchFamily="18" charset="-120"/>
        <a:cs typeface="+mn-cs"/>
      </a:defRPr>
    </a:lvl1pPr>
    <a:lvl2pPr marL="457200" algn="l" rtl="0" eaLnBrk="0" fontAlgn="base" hangingPunct="0">
      <a:spcBef>
        <a:spcPct val="0"/>
      </a:spcBef>
      <a:spcAft>
        <a:spcPct val="0"/>
      </a:spcAft>
      <a:defRPr sz="3600" kern="1200">
        <a:solidFill>
          <a:srgbClr val="FFFF00"/>
        </a:solidFill>
        <a:latin typeface="Arial" charset="0"/>
        <a:ea typeface="新細明體" pitchFamily="18" charset="-120"/>
        <a:cs typeface="+mn-cs"/>
      </a:defRPr>
    </a:lvl2pPr>
    <a:lvl3pPr marL="914400" algn="l" rtl="0" eaLnBrk="0" fontAlgn="base" hangingPunct="0">
      <a:spcBef>
        <a:spcPct val="0"/>
      </a:spcBef>
      <a:spcAft>
        <a:spcPct val="0"/>
      </a:spcAft>
      <a:defRPr sz="3600" kern="1200">
        <a:solidFill>
          <a:srgbClr val="FFFF00"/>
        </a:solidFill>
        <a:latin typeface="Arial" charset="0"/>
        <a:ea typeface="新細明體" pitchFamily="18" charset="-120"/>
        <a:cs typeface="+mn-cs"/>
      </a:defRPr>
    </a:lvl3pPr>
    <a:lvl4pPr marL="1371600" algn="l" rtl="0" eaLnBrk="0" fontAlgn="base" hangingPunct="0">
      <a:spcBef>
        <a:spcPct val="0"/>
      </a:spcBef>
      <a:spcAft>
        <a:spcPct val="0"/>
      </a:spcAft>
      <a:defRPr sz="3600" kern="1200">
        <a:solidFill>
          <a:srgbClr val="FFFF00"/>
        </a:solidFill>
        <a:latin typeface="Arial" charset="0"/>
        <a:ea typeface="新細明體" pitchFamily="18" charset="-120"/>
        <a:cs typeface="+mn-cs"/>
      </a:defRPr>
    </a:lvl4pPr>
    <a:lvl5pPr marL="1828800" algn="l" rtl="0" eaLnBrk="0" fontAlgn="base" hangingPunct="0">
      <a:spcBef>
        <a:spcPct val="0"/>
      </a:spcBef>
      <a:spcAft>
        <a:spcPct val="0"/>
      </a:spcAft>
      <a:defRPr sz="3600" kern="1200">
        <a:solidFill>
          <a:srgbClr val="FFFF00"/>
        </a:solidFill>
        <a:latin typeface="Arial" charset="0"/>
        <a:ea typeface="新細明體" pitchFamily="18" charset="-120"/>
        <a:cs typeface="+mn-cs"/>
      </a:defRPr>
    </a:lvl5pPr>
    <a:lvl6pPr marL="2286000" algn="l" defTabSz="914400" rtl="0" eaLnBrk="1" latinLnBrk="0" hangingPunct="1">
      <a:defRPr sz="3600" kern="1200">
        <a:solidFill>
          <a:srgbClr val="FFFF00"/>
        </a:solidFill>
        <a:latin typeface="Arial" charset="0"/>
        <a:ea typeface="新細明體" pitchFamily="18" charset="-120"/>
        <a:cs typeface="+mn-cs"/>
      </a:defRPr>
    </a:lvl6pPr>
    <a:lvl7pPr marL="2743200" algn="l" defTabSz="914400" rtl="0" eaLnBrk="1" latinLnBrk="0" hangingPunct="1">
      <a:defRPr sz="3600" kern="1200">
        <a:solidFill>
          <a:srgbClr val="FFFF00"/>
        </a:solidFill>
        <a:latin typeface="Arial" charset="0"/>
        <a:ea typeface="新細明體" pitchFamily="18" charset="-120"/>
        <a:cs typeface="+mn-cs"/>
      </a:defRPr>
    </a:lvl7pPr>
    <a:lvl8pPr marL="3200400" algn="l" defTabSz="914400" rtl="0" eaLnBrk="1" latinLnBrk="0" hangingPunct="1">
      <a:defRPr sz="3600" kern="1200">
        <a:solidFill>
          <a:srgbClr val="FFFF00"/>
        </a:solidFill>
        <a:latin typeface="Arial" charset="0"/>
        <a:ea typeface="新細明體" pitchFamily="18" charset="-120"/>
        <a:cs typeface="+mn-cs"/>
      </a:defRPr>
    </a:lvl8pPr>
    <a:lvl9pPr marL="3657600" algn="l" defTabSz="914400" rtl="0" eaLnBrk="1" latinLnBrk="0" hangingPunct="1">
      <a:defRPr sz="3600" kern="1200">
        <a:solidFill>
          <a:srgbClr val="FFFF00"/>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35"/>
    <a:srgbClr val="D20000"/>
    <a:srgbClr val="0638A6"/>
    <a:srgbClr val="FFFFFF"/>
    <a:srgbClr val="94AA7A"/>
    <a:srgbClr val="4BBE38"/>
    <a:srgbClr val="006FDE"/>
    <a:srgbClr val="0180FF"/>
    <a:srgbClr val="FF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4683" autoAdjust="0"/>
  </p:normalViewPr>
  <p:slideViewPr>
    <p:cSldViewPr>
      <p:cViewPr>
        <p:scale>
          <a:sx n="101" d="100"/>
          <a:sy n="101" d="100"/>
        </p:scale>
        <p:origin x="-462"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262"/>
    </p:cViewPr>
  </p:sorterViewPr>
  <p:notesViewPr>
    <p:cSldViewPr>
      <p:cViewPr varScale="1">
        <p:scale>
          <a:sx n="67" d="100"/>
          <a:sy n="67" d="100"/>
        </p:scale>
        <p:origin x="-2118" y="-11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200">
                <a:solidFill>
                  <a:schemeClr val="tx1"/>
                </a:solidFill>
              </a:defRPr>
            </a:lvl1pPr>
          </a:lstStyle>
          <a:p>
            <a:endParaRPr lang="en-US" altLang="zh-TW"/>
          </a:p>
        </p:txBody>
      </p:sp>
      <p:sp>
        <p:nvSpPr>
          <p:cNvPr id="295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200">
                <a:solidFill>
                  <a:schemeClr val="tx1"/>
                </a:solidFill>
              </a:defRPr>
            </a:lvl1pPr>
          </a:lstStyle>
          <a:p>
            <a:endParaRPr lang="en-US" altLang="zh-TW"/>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95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95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200">
                <a:solidFill>
                  <a:schemeClr val="tx1"/>
                </a:solidFill>
              </a:defRPr>
            </a:lvl1pPr>
          </a:lstStyle>
          <a:p>
            <a:endParaRPr lang="en-US" altLang="zh-TW"/>
          </a:p>
        </p:txBody>
      </p:sp>
      <p:sp>
        <p:nvSpPr>
          <p:cNvPr id="295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200">
                <a:solidFill>
                  <a:schemeClr val="tx1"/>
                </a:solidFill>
              </a:defRPr>
            </a:lvl1pPr>
          </a:lstStyle>
          <a:p>
            <a:fld id="{254BC1BA-044F-41BF-8BF1-7A0F4141BC88}" type="slidenum">
              <a:rPr lang="en-US" altLang="zh-TW"/>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4" name="13 Marcador de fecha"/>
          <p:cNvSpPr>
            <a:spLocks noGrp="1"/>
          </p:cNvSpPr>
          <p:nvPr>
            <p:ph type="dt" sz="half" idx="10"/>
          </p:nvPr>
        </p:nvSpPr>
        <p:spPr/>
        <p:txBody>
          <a:bodyPr/>
          <a:lstStyle>
            <a:lvl1pPr>
              <a:defRPr/>
            </a:lvl1pPr>
          </a:lstStyle>
          <a:p>
            <a:endParaRPr lang="en-US" altLang="zh-TW"/>
          </a:p>
        </p:txBody>
      </p:sp>
      <p:sp>
        <p:nvSpPr>
          <p:cNvPr id="5" name="2 Marcador de pie de página"/>
          <p:cNvSpPr>
            <a:spLocks noGrp="1"/>
          </p:cNvSpPr>
          <p:nvPr>
            <p:ph type="ftr" sz="quarter" idx="11"/>
          </p:nvPr>
        </p:nvSpPr>
        <p:spPr/>
        <p:txBody>
          <a:bodyPr/>
          <a:lstStyle>
            <a:lvl1pPr>
              <a:defRPr/>
            </a:lvl1pPr>
          </a:lstStyle>
          <a:p>
            <a:endParaRPr lang="en-US" altLang="zh-TW"/>
          </a:p>
        </p:txBody>
      </p:sp>
      <p:sp>
        <p:nvSpPr>
          <p:cNvPr id="6" name="22 Marcador de número de diapositiva"/>
          <p:cNvSpPr>
            <a:spLocks noGrp="1"/>
          </p:cNvSpPr>
          <p:nvPr>
            <p:ph type="sldNum" sz="quarter" idx="12"/>
          </p:nvPr>
        </p:nvSpPr>
        <p:spPr/>
        <p:txBody>
          <a:bodyPr/>
          <a:lstStyle>
            <a:lvl1pPr>
              <a:defRPr/>
            </a:lvl1pPr>
          </a:lstStyle>
          <a:p>
            <a:fld id="{A46C815C-3BA1-443F-A5D5-61E0CA68A2E9}" type="slidenum">
              <a:rPr lang="en-US" altLang="zh-TW"/>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endParaRPr lang="en-US" altLang="zh-TW"/>
          </a:p>
        </p:txBody>
      </p:sp>
      <p:sp>
        <p:nvSpPr>
          <p:cNvPr id="5" name="2 Marcador de pie de página"/>
          <p:cNvSpPr>
            <a:spLocks noGrp="1"/>
          </p:cNvSpPr>
          <p:nvPr>
            <p:ph type="ftr" sz="quarter" idx="11"/>
          </p:nvPr>
        </p:nvSpPr>
        <p:spPr/>
        <p:txBody>
          <a:bodyPr/>
          <a:lstStyle>
            <a:lvl1pPr>
              <a:defRPr/>
            </a:lvl1pPr>
          </a:lstStyle>
          <a:p>
            <a:endParaRPr lang="en-US" altLang="zh-TW"/>
          </a:p>
        </p:txBody>
      </p:sp>
      <p:sp>
        <p:nvSpPr>
          <p:cNvPr id="6" name="22 Marcador de número de diapositiva"/>
          <p:cNvSpPr>
            <a:spLocks noGrp="1"/>
          </p:cNvSpPr>
          <p:nvPr>
            <p:ph type="sldNum" sz="quarter" idx="12"/>
          </p:nvPr>
        </p:nvSpPr>
        <p:spPr/>
        <p:txBody>
          <a:bodyPr/>
          <a:lstStyle>
            <a:lvl1pPr>
              <a:defRPr/>
            </a:lvl1pPr>
          </a:lstStyle>
          <a:p>
            <a:fld id="{8581F99E-AE48-4F8F-896E-CECCFAE6D260}" type="slidenum">
              <a:rPr lang="en-US" altLang="zh-TW"/>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endParaRPr lang="en-US" altLang="zh-TW"/>
          </a:p>
        </p:txBody>
      </p:sp>
      <p:sp>
        <p:nvSpPr>
          <p:cNvPr id="5" name="2 Marcador de pie de página"/>
          <p:cNvSpPr>
            <a:spLocks noGrp="1"/>
          </p:cNvSpPr>
          <p:nvPr>
            <p:ph type="ftr" sz="quarter" idx="11"/>
          </p:nvPr>
        </p:nvSpPr>
        <p:spPr/>
        <p:txBody>
          <a:bodyPr/>
          <a:lstStyle>
            <a:lvl1pPr>
              <a:defRPr/>
            </a:lvl1pPr>
          </a:lstStyle>
          <a:p>
            <a:endParaRPr lang="en-US" altLang="zh-TW"/>
          </a:p>
        </p:txBody>
      </p:sp>
      <p:sp>
        <p:nvSpPr>
          <p:cNvPr id="6" name="22 Marcador de número de diapositiva"/>
          <p:cNvSpPr>
            <a:spLocks noGrp="1"/>
          </p:cNvSpPr>
          <p:nvPr>
            <p:ph type="sldNum" sz="quarter" idx="12"/>
          </p:nvPr>
        </p:nvSpPr>
        <p:spPr/>
        <p:txBody>
          <a:bodyPr/>
          <a:lstStyle>
            <a:lvl1pPr>
              <a:defRPr/>
            </a:lvl1pPr>
          </a:lstStyle>
          <a:p>
            <a:fld id="{0DCED0F1-959C-4C77-858B-5D3385413E3A}" type="slidenum">
              <a:rPr lang="en-US" altLang="zh-TW"/>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p:txBody>
          <a:bodyPr/>
          <a:lstStyle>
            <a:lvl1pPr>
              <a:defRPr/>
            </a:lvl1pPr>
          </a:lstStyle>
          <a:p>
            <a:endParaRPr lang="en-US" altLang="zh-TW"/>
          </a:p>
        </p:txBody>
      </p:sp>
      <p:sp>
        <p:nvSpPr>
          <p:cNvPr id="4" name="Rectangle 5"/>
          <p:cNvSpPr>
            <a:spLocks noGrp="1" noChangeArrowheads="1"/>
          </p:cNvSpPr>
          <p:nvPr>
            <p:ph type="ftr" sz="quarter" idx="11"/>
          </p:nvPr>
        </p:nvSpPr>
        <p:spPr/>
        <p:txBody>
          <a:bodyPr/>
          <a:lstStyle>
            <a:lvl1pPr>
              <a:defRPr/>
            </a:lvl1pPr>
          </a:lstStyle>
          <a:p>
            <a:endParaRPr lang="en-US" altLang="zh-TW"/>
          </a:p>
        </p:txBody>
      </p:sp>
      <p:sp>
        <p:nvSpPr>
          <p:cNvPr id="5" name="Rectangle 6"/>
          <p:cNvSpPr>
            <a:spLocks noGrp="1" noChangeArrowheads="1"/>
          </p:cNvSpPr>
          <p:nvPr>
            <p:ph type="sldNum" sz="quarter" idx="12"/>
          </p:nvPr>
        </p:nvSpPr>
        <p:spPr/>
        <p:txBody>
          <a:bodyPr/>
          <a:lstStyle>
            <a:lvl1pPr>
              <a:defRPr/>
            </a:lvl1pPr>
          </a:lstStyle>
          <a:p>
            <a:fld id="{964DDB13-C20E-44B9-8F56-9535DFE43F63}" type="slidenum">
              <a:rPr lang="en-US" altLang="zh-TW"/>
              <a:pPr/>
              <a:t>‹#›</a:t>
            </a:fld>
            <a:endParaRPr lang="en-US" altLang="zh-TW"/>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endParaRPr lang="en-US" altLang="zh-TW"/>
          </a:p>
        </p:txBody>
      </p:sp>
      <p:sp>
        <p:nvSpPr>
          <p:cNvPr id="5" name="2 Marcador de pie de página"/>
          <p:cNvSpPr>
            <a:spLocks noGrp="1"/>
          </p:cNvSpPr>
          <p:nvPr>
            <p:ph type="ftr" sz="quarter" idx="11"/>
          </p:nvPr>
        </p:nvSpPr>
        <p:spPr/>
        <p:txBody>
          <a:bodyPr/>
          <a:lstStyle>
            <a:lvl1pPr>
              <a:defRPr/>
            </a:lvl1pPr>
          </a:lstStyle>
          <a:p>
            <a:endParaRPr lang="en-US" altLang="zh-TW"/>
          </a:p>
        </p:txBody>
      </p:sp>
      <p:sp>
        <p:nvSpPr>
          <p:cNvPr id="6" name="22 Marcador de número de diapositiva"/>
          <p:cNvSpPr>
            <a:spLocks noGrp="1"/>
          </p:cNvSpPr>
          <p:nvPr>
            <p:ph type="sldNum" sz="quarter" idx="12"/>
          </p:nvPr>
        </p:nvSpPr>
        <p:spPr/>
        <p:txBody>
          <a:bodyPr/>
          <a:lstStyle>
            <a:lvl1pPr>
              <a:defRPr/>
            </a:lvl1pPr>
          </a:lstStyle>
          <a:p>
            <a:fld id="{6B776751-CB8E-472C-846F-F36748300180}" type="slidenum">
              <a:rPr lang="en-US" altLang="zh-TW"/>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ltLang="zh-TW"/>
          </a:p>
        </p:txBody>
      </p:sp>
      <p:sp>
        <p:nvSpPr>
          <p:cNvPr id="5" name="4 Marcador de pie de página"/>
          <p:cNvSpPr>
            <a:spLocks noGrp="1"/>
          </p:cNvSpPr>
          <p:nvPr>
            <p:ph type="ftr" sz="quarter" idx="11"/>
          </p:nvPr>
        </p:nvSpPr>
        <p:spPr/>
        <p:txBody>
          <a:bodyPr/>
          <a:lstStyle>
            <a:lvl1pPr>
              <a:defRPr/>
            </a:lvl1pPr>
          </a:lstStyle>
          <a:p>
            <a:endParaRPr lang="en-US" altLang="zh-TW"/>
          </a:p>
        </p:txBody>
      </p:sp>
      <p:sp>
        <p:nvSpPr>
          <p:cNvPr id="6" name="5 Marcador de número de diapositiva"/>
          <p:cNvSpPr>
            <a:spLocks noGrp="1"/>
          </p:cNvSpPr>
          <p:nvPr>
            <p:ph type="sldNum" sz="quarter" idx="12"/>
          </p:nvPr>
        </p:nvSpPr>
        <p:spPr/>
        <p:txBody>
          <a:bodyPr/>
          <a:lstStyle>
            <a:lvl1pPr>
              <a:defRPr/>
            </a:lvl1pPr>
          </a:lstStyle>
          <a:p>
            <a:fld id="{E8EC7ED9-07D6-48DD-9DBE-8DF8250CE018}" type="slidenum">
              <a:rPr lang="en-US" altLang="zh-TW"/>
              <a:pPr/>
              <a:t>‹#›</a:t>
            </a:fld>
            <a:endParaRPr lang="en-US" altLang="zh-TW"/>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endParaRPr lang="en-US" altLang="zh-TW"/>
          </a:p>
        </p:txBody>
      </p:sp>
      <p:sp>
        <p:nvSpPr>
          <p:cNvPr id="6" name="2 Marcador de pie de página"/>
          <p:cNvSpPr>
            <a:spLocks noGrp="1"/>
          </p:cNvSpPr>
          <p:nvPr>
            <p:ph type="ftr" sz="quarter" idx="11"/>
          </p:nvPr>
        </p:nvSpPr>
        <p:spPr/>
        <p:txBody>
          <a:bodyPr/>
          <a:lstStyle>
            <a:lvl1pPr>
              <a:defRPr/>
            </a:lvl1pPr>
          </a:lstStyle>
          <a:p>
            <a:endParaRPr lang="en-US" altLang="zh-TW"/>
          </a:p>
        </p:txBody>
      </p:sp>
      <p:sp>
        <p:nvSpPr>
          <p:cNvPr id="7" name="22 Marcador de número de diapositiva"/>
          <p:cNvSpPr>
            <a:spLocks noGrp="1"/>
          </p:cNvSpPr>
          <p:nvPr>
            <p:ph type="sldNum" sz="quarter" idx="12"/>
          </p:nvPr>
        </p:nvSpPr>
        <p:spPr/>
        <p:txBody>
          <a:bodyPr/>
          <a:lstStyle>
            <a:lvl1pPr>
              <a:defRPr/>
            </a:lvl1pPr>
          </a:lstStyle>
          <a:p>
            <a:fld id="{554B4055-5AE4-4C3E-A8C2-3AAF9776C8EA}" type="slidenum">
              <a:rPr lang="en-US" altLang="zh-TW"/>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5" name="4 Marcador de contenido"/>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13 Marcador de fecha"/>
          <p:cNvSpPr>
            <a:spLocks noGrp="1"/>
          </p:cNvSpPr>
          <p:nvPr>
            <p:ph type="dt" sz="half" idx="10"/>
          </p:nvPr>
        </p:nvSpPr>
        <p:spPr/>
        <p:txBody>
          <a:bodyPr/>
          <a:lstStyle>
            <a:lvl1pPr>
              <a:defRPr/>
            </a:lvl1pPr>
          </a:lstStyle>
          <a:p>
            <a:endParaRPr lang="en-US" altLang="zh-TW"/>
          </a:p>
        </p:txBody>
      </p:sp>
      <p:sp>
        <p:nvSpPr>
          <p:cNvPr id="8" name="2 Marcador de pie de página"/>
          <p:cNvSpPr>
            <a:spLocks noGrp="1"/>
          </p:cNvSpPr>
          <p:nvPr>
            <p:ph type="ftr" sz="quarter" idx="11"/>
          </p:nvPr>
        </p:nvSpPr>
        <p:spPr/>
        <p:txBody>
          <a:bodyPr/>
          <a:lstStyle>
            <a:lvl1pPr>
              <a:defRPr/>
            </a:lvl1pPr>
          </a:lstStyle>
          <a:p>
            <a:endParaRPr lang="en-US" altLang="zh-TW"/>
          </a:p>
        </p:txBody>
      </p:sp>
      <p:sp>
        <p:nvSpPr>
          <p:cNvPr id="9" name="22 Marcador de número de diapositiva"/>
          <p:cNvSpPr>
            <a:spLocks noGrp="1"/>
          </p:cNvSpPr>
          <p:nvPr>
            <p:ph type="sldNum" sz="quarter" idx="12"/>
          </p:nvPr>
        </p:nvSpPr>
        <p:spPr/>
        <p:txBody>
          <a:bodyPr/>
          <a:lstStyle>
            <a:lvl1pPr>
              <a:defRPr/>
            </a:lvl1pPr>
          </a:lstStyle>
          <a:p>
            <a:fld id="{39ECA57E-2515-4550-9360-CA4108B7F62C}" type="slidenum">
              <a:rPr lang="en-US" altLang="zh-TW"/>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endParaRPr lang="en-US" altLang="zh-TW"/>
          </a:p>
        </p:txBody>
      </p:sp>
      <p:sp>
        <p:nvSpPr>
          <p:cNvPr id="4" name="2 Marcador de pie de página"/>
          <p:cNvSpPr>
            <a:spLocks noGrp="1"/>
          </p:cNvSpPr>
          <p:nvPr>
            <p:ph type="ftr" sz="quarter" idx="11"/>
          </p:nvPr>
        </p:nvSpPr>
        <p:spPr/>
        <p:txBody>
          <a:bodyPr/>
          <a:lstStyle>
            <a:lvl1pPr>
              <a:defRPr/>
            </a:lvl1pPr>
          </a:lstStyle>
          <a:p>
            <a:endParaRPr lang="en-US" altLang="zh-TW"/>
          </a:p>
        </p:txBody>
      </p:sp>
      <p:sp>
        <p:nvSpPr>
          <p:cNvPr id="5" name="22 Marcador de número de diapositiva"/>
          <p:cNvSpPr>
            <a:spLocks noGrp="1"/>
          </p:cNvSpPr>
          <p:nvPr>
            <p:ph type="sldNum" sz="quarter" idx="12"/>
          </p:nvPr>
        </p:nvSpPr>
        <p:spPr/>
        <p:txBody>
          <a:bodyPr/>
          <a:lstStyle>
            <a:lvl1pPr>
              <a:defRPr/>
            </a:lvl1pPr>
          </a:lstStyle>
          <a:p>
            <a:fld id="{CEADAA47-63DB-40C6-B720-06C0B9EC85E1}" type="slidenum">
              <a:rPr lang="en-US" altLang="zh-TW"/>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endParaRPr lang="en-US" altLang="zh-TW"/>
          </a:p>
        </p:txBody>
      </p:sp>
      <p:sp>
        <p:nvSpPr>
          <p:cNvPr id="3" name="2 Marcador de pie de página"/>
          <p:cNvSpPr>
            <a:spLocks noGrp="1"/>
          </p:cNvSpPr>
          <p:nvPr>
            <p:ph type="ftr" sz="quarter" idx="11"/>
          </p:nvPr>
        </p:nvSpPr>
        <p:spPr/>
        <p:txBody>
          <a:bodyPr/>
          <a:lstStyle>
            <a:lvl1pPr>
              <a:defRPr/>
            </a:lvl1pPr>
          </a:lstStyle>
          <a:p>
            <a:endParaRPr lang="en-US" altLang="zh-TW"/>
          </a:p>
        </p:txBody>
      </p:sp>
      <p:sp>
        <p:nvSpPr>
          <p:cNvPr id="4" name="22 Marcador de número de diapositiva"/>
          <p:cNvSpPr>
            <a:spLocks noGrp="1"/>
          </p:cNvSpPr>
          <p:nvPr>
            <p:ph type="sldNum" sz="quarter" idx="12"/>
          </p:nvPr>
        </p:nvSpPr>
        <p:spPr/>
        <p:txBody>
          <a:bodyPr/>
          <a:lstStyle>
            <a:lvl1pPr>
              <a:defRPr/>
            </a:lvl1pPr>
          </a:lstStyle>
          <a:p>
            <a:fld id="{C0DD857F-6FBC-4D3F-9E8F-EA8CD3094525}" type="slidenum">
              <a:rPr lang="en-US" altLang="zh-TW"/>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4" name="3 Marcador de contenido"/>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endParaRPr lang="en-US" altLang="zh-TW"/>
          </a:p>
        </p:txBody>
      </p:sp>
      <p:sp>
        <p:nvSpPr>
          <p:cNvPr id="6" name="2 Marcador de pie de página"/>
          <p:cNvSpPr>
            <a:spLocks noGrp="1"/>
          </p:cNvSpPr>
          <p:nvPr>
            <p:ph type="ftr" sz="quarter" idx="11"/>
          </p:nvPr>
        </p:nvSpPr>
        <p:spPr/>
        <p:txBody>
          <a:bodyPr/>
          <a:lstStyle>
            <a:lvl1pPr>
              <a:defRPr/>
            </a:lvl1pPr>
          </a:lstStyle>
          <a:p>
            <a:endParaRPr lang="en-US" altLang="zh-TW"/>
          </a:p>
        </p:txBody>
      </p:sp>
      <p:sp>
        <p:nvSpPr>
          <p:cNvPr id="7" name="22 Marcador de número de diapositiva"/>
          <p:cNvSpPr>
            <a:spLocks noGrp="1"/>
          </p:cNvSpPr>
          <p:nvPr>
            <p:ph type="sldNum" sz="quarter" idx="12"/>
          </p:nvPr>
        </p:nvSpPr>
        <p:spPr/>
        <p:txBody>
          <a:bodyPr/>
          <a:lstStyle>
            <a:lvl1pPr>
              <a:defRPr/>
            </a:lvl1pPr>
          </a:lstStyle>
          <a:p>
            <a:fld id="{96975388-F6B7-40B0-AD8D-66BF325B5527}" type="slidenum">
              <a:rPr lang="en-US" altLang="zh-TW"/>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5" name="13 Marcador de fecha"/>
          <p:cNvSpPr>
            <a:spLocks noGrp="1"/>
          </p:cNvSpPr>
          <p:nvPr>
            <p:ph type="dt" sz="half" idx="10"/>
          </p:nvPr>
        </p:nvSpPr>
        <p:spPr/>
        <p:txBody>
          <a:bodyPr/>
          <a:lstStyle>
            <a:lvl1pPr>
              <a:defRPr/>
            </a:lvl1pPr>
          </a:lstStyle>
          <a:p>
            <a:endParaRPr lang="en-US" altLang="zh-TW"/>
          </a:p>
        </p:txBody>
      </p:sp>
      <p:sp>
        <p:nvSpPr>
          <p:cNvPr id="6" name="2 Marcador de pie de página"/>
          <p:cNvSpPr>
            <a:spLocks noGrp="1"/>
          </p:cNvSpPr>
          <p:nvPr>
            <p:ph type="ftr" sz="quarter" idx="11"/>
          </p:nvPr>
        </p:nvSpPr>
        <p:spPr/>
        <p:txBody>
          <a:bodyPr/>
          <a:lstStyle>
            <a:lvl1pPr>
              <a:defRPr/>
            </a:lvl1pPr>
          </a:lstStyle>
          <a:p>
            <a:endParaRPr lang="en-US" altLang="zh-TW"/>
          </a:p>
        </p:txBody>
      </p:sp>
      <p:sp>
        <p:nvSpPr>
          <p:cNvPr id="7" name="22 Marcador de número de diapositiva"/>
          <p:cNvSpPr>
            <a:spLocks noGrp="1"/>
          </p:cNvSpPr>
          <p:nvPr>
            <p:ph type="sldNum" sz="quarter" idx="12"/>
          </p:nvPr>
        </p:nvSpPr>
        <p:spPr/>
        <p:txBody>
          <a:bodyPr/>
          <a:lstStyle>
            <a:lvl1pPr>
              <a:defRPr/>
            </a:lvl1pPr>
          </a:lstStyle>
          <a:p>
            <a:fld id="{CA4537AB-7183-439E-80AE-CC4E87BB4D81}" type="slidenum">
              <a:rPr lang="en-US" altLang="zh-TW"/>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s-ES" altLang="zh-TW" smtClean="0"/>
              <a:t>Haga clic para modificar el estilo de título del patrón</a:t>
            </a:r>
            <a:endParaRPr lang="en-US" altLang="zh-TW" smtClean="0"/>
          </a:p>
        </p:txBody>
      </p:sp>
      <p:sp>
        <p:nvSpPr>
          <p:cNvPr id="1027" name="12 Marcador de texto"/>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zh-TW" smtClean="0"/>
              <a:t>Haga clic para modificar el estilo de texto del patrón</a:t>
            </a:r>
          </a:p>
          <a:p>
            <a:pPr lvl="1"/>
            <a:r>
              <a:rPr lang="es-ES" altLang="zh-TW" smtClean="0"/>
              <a:t>Segundo nivel</a:t>
            </a:r>
          </a:p>
          <a:p>
            <a:pPr lvl="2"/>
            <a:r>
              <a:rPr lang="es-ES" altLang="zh-TW" smtClean="0"/>
              <a:t>Tercer nivel</a:t>
            </a:r>
          </a:p>
          <a:p>
            <a:pPr lvl="3"/>
            <a:r>
              <a:rPr lang="es-ES" altLang="zh-TW" smtClean="0"/>
              <a:t>Cuarto nivel</a:t>
            </a:r>
          </a:p>
          <a:p>
            <a:pPr lvl="4"/>
            <a:r>
              <a:rPr lang="es-ES" altLang="zh-TW" smtClean="0"/>
              <a:t>Quinto nivel</a:t>
            </a:r>
            <a:endParaRPr lang="en-US" altLang="zh-TW" smtClean="0"/>
          </a:p>
        </p:txBody>
      </p:sp>
      <p:sp>
        <p:nvSpPr>
          <p:cNvPr id="14" name="13 Marcador de fecha"/>
          <p:cNvSpPr>
            <a:spLocks noGrp="1"/>
          </p:cNvSpPr>
          <p:nvPr>
            <p:ph type="dt" sz="half" idx="2"/>
          </p:nvPr>
        </p:nvSpPr>
        <p:spPr>
          <a:xfrm>
            <a:off x="4572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BCBCBC"/>
                </a:solidFill>
              </a:defRPr>
            </a:lvl1pPr>
          </a:lstStyle>
          <a:p>
            <a:endParaRPr lang="en-US" altLang="zh-TW"/>
          </a:p>
        </p:txBody>
      </p:sp>
      <p:sp>
        <p:nvSpPr>
          <p:cNvPr id="3" name="2 Marcador de pie de página"/>
          <p:cNvSpPr>
            <a:spLocks noGrp="1"/>
          </p:cNvSpPr>
          <p:nvPr>
            <p:ph type="ftr" sz="quarter" idx="3"/>
          </p:nvPr>
        </p:nvSpPr>
        <p:spPr>
          <a:xfrm>
            <a:off x="3124200" y="6416675"/>
            <a:ext cx="2895600" cy="365125"/>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CBCBC"/>
                </a:solidFill>
              </a:defRPr>
            </a:lvl1pPr>
          </a:lstStyle>
          <a:p>
            <a:endParaRPr lang="en-US" altLang="zh-TW"/>
          </a:p>
        </p:txBody>
      </p:sp>
      <p:sp>
        <p:nvSpPr>
          <p:cNvPr id="23" name="22 Marcador de número de diapositiva"/>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BCBCBC"/>
                </a:solidFill>
              </a:defRPr>
            </a:lvl1pPr>
          </a:lstStyle>
          <a:p>
            <a:fld id="{6826E376-8FAD-4D7D-9D6A-A70D870E7768}" type="slidenum">
              <a:rPr lang="en-US" altLang="zh-TW"/>
              <a:pPr/>
              <a:t>‹#›</a:t>
            </a:fld>
            <a:endParaRPr lang="en-US" altLang="zh-TW"/>
          </a:p>
        </p:txBody>
      </p:sp>
    </p:spTree>
  </p:cSld>
  <p:clrMap bg1="dk1" tx1="lt1" bg2="dk2" tx2="lt2" accent1="accent1" accent2="accent2" accent3="accent3" accent4="accent4" accent5="accent5" accent6="accent6" hlink="hlink" folHlink="folHlink"/>
  <p:sldLayoutIdLst>
    <p:sldLayoutId id="2147483774" r:id="rId1"/>
    <p:sldLayoutId id="2147483775" r:id="rId2"/>
    <p:sldLayoutId id="2147483784"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5" r:id="rId12"/>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ea typeface="微軟正黑體" pitchFamily="34" charset="-120"/>
        </a:defRPr>
      </a:lvl2pPr>
      <a:lvl3pPr algn="ctr" rtl="0" eaLnBrk="0" fontAlgn="base" hangingPunct="0">
        <a:spcBef>
          <a:spcPct val="0"/>
        </a:spcBef>
        <a:spcAft>
          <a:spcPct val="0"/>
        </a:spcAft>
        <a:defRPr sz="4100" b="1">
          <a:solidFill>
            <a:schemeClr val="tx1"/>
          </a:solidFill>
          <a:latin typeface="Lucida Sans" pitchFamily="34" charset="0"/>
          <a:ea typeface="微軟正黑體" pitchFamily="34" charset="-120"/>
        </a:defRPr>
      </a:lvl3pPr>
      <a:lvl4pPr algn="ctr" rtl="0" eaLnBrk="0" fontAlgn="base" hangingPunct="0">
        <a:spcBef>
          <a:spcPct val="0"/>
        </a:spcBef>
        <a:spcAft>
          <a:spcPct val="0"/>
        </a:spcAft>
        <a:defRPr sz="4100" b="1">
          <a:solidFill>
            <a:schemeClr val="tx1"/>
          </a:solidFill>
          <a:latin typeface="Lucida Sans" pitchFamily="34" charset="0"/>
          <a:ea typeface="微軟正黑體" pitchFamily="34" charset="-120"/>
        </a:defRPr>
      </a:lvl4pPr>
      <a:lvl5pPr algn="ctr" rtl="0" eaLnBrk="0" fontAlgn="base" hangingPunct="0">
        <a:spcBef>
          <a:spcPct val="0"/>
        </a:spcBef>
        <a:spcAft>
          <a:spcPct val="0"/>
        </a:spcAft>
        <a:defRPr sz="4100" b="1">
          <a:solidFill>
            <a:schemeClr val="tx1"/>
          </a:solidFill>
          <a:latin typeface="Lucida Sans" pitchFamily="34" charset="0"/>
          <a:ea typeface="微軟正黑體" pitchFamily="34" charset="-120"/>
        </a:defRPr>
      </a:lvl5pPr>
      <a:lvl6pPr marL="457200" algn="ctr" rtl="0" fontAlgn="base">
        <a:spcBef>
          <a:spcPct val="0"/>
        </a:spcBef>
        <a:spcAft>
          <a:spcPct val="0"/>
        </a:spcAft>
        <a:defRPr sz="4100" b="1">
          <a:solidFill>
            <a:schemeClr val="tx1"/>
          </a:solidFill>
          <a:latin typeface="Lucida Sans" pitchFamily="34" charset="0"/>
          <a:ea typeface="微軟正黑體" pitchFamily="34" charset="-120"/>
        </a:defRPr>
      </a:lvl6pPr>
      <a:lvl7pPr marL="914400" algn="ctr" rtl="0" fontAlgn="base">
        <a:spcBef>
          <a:spcPct val="0"/>
        </a:spcBef>
        <a:spcAft>
          <a:spcPct val="0"/>
        </a:spcAft>
        <a:defRPr sz="4100" b="1">
          <a:solidFill>
            <a:schemeClr val="tx1"/>
          </a:solidFill>
          <a:latin typeface="Lucida Sans" pitchFamily="34" charset="0"/>
          <a:ea typeface="微軟正黑體" pitchFamily="34" charset="-120"/>
        </a:defRPr>
      </a:lvl7pPr>
      <a:lvl8pPr marL="1371600" algn="ctr" rtl="0" fontAlgn="base">
        <a:spcBef>
          <a:spcPct val="0"/>
        </a:spcBef>
        <a:spcAft>
          <a:spcPct val="0"/>
        </a:spcAft>
        <a:defRPr sz="4100" b="1">
          <a:solidFill>
            <a:schemeClr val="tx1"/>
          </a:solidFill>
          <a:latin typeface="Lucida Sans" pitchFamily="34" charset="0"/>
          <a:ea typeface="微軟正黑體" pitchFamily="34" charset="-120"/>
        </a:defRPr>
      </a:lvl8pPr>
      <a:lvl9pPr marL="1828800" algn="ctr" rtl="0" fontAlgn="base">
        <a:spcBef>
          <a:spcPct val="0"/>
        </a:spcBef>
        <a:spcAft>
          <a:spcPct val="0"/>
        </a:spcAft>
        <a:defRPr sz="4100" b="1">
          <a:solidFill>
            <a:schemeClr val="tx1"/>
          </a:solidFill>
          <a:latin typeface="Lucida Sans" pitchFamily="34" charset="0"/>
          <a:ea typeface="微軟正黑體" pitchFamily="34" charset="-12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6261" name="Text Box 5"/>
          <p:cNvSpPr txBox="1">
            <a:spLocks noChangeArrowheads="1"/>
          </p:cNvSpPr>
          <p:nvPr/>
        </p:nvSpPr>
        <p:spPr bwMode="auto">
          <a:xfrm>
            <a:off x="304800" y="5638800"/>
            <a:ext cx="5181600" cy="746358"/>
          </a:xfrm>
          <a:prstGeom prst="rect">
            <a:avLst/>
          </a:prstGeom>
          <a:noFill/>
          <a:ln w="9525">
            <a:noFill/>
            <a:miter lim="800000"/>
            <a:headEnd/>
            <a:tailEnd/>
          </a:ln>
        </p:spPr>
        <p:txBody>
          <a:bodyPr>
            <a:spAutoFit/>
          </a:bodyPr>
          <a:lstStyle/>
          <a:p>
            <a:pPr algn="ctr" eaLnBrk="1" hangingPunct="1">
              <a:spcBef>
                <a:spcPts val="300"/>
              </a:spcBef>
              <a:defRPr/>
            </a:pPr>
            <a:r>
              <a:rPr lang="en-US" altLang="zh-TW" sz="2000" dirty="0">
                <a:solidFill>
                  <a:schemeClr val="tx1">
                    <a:lumMod val="85000"/>
                  </a:schemeClr>
                </a:solidFill>
                <a:latin typeface="Arial Rounded MT Bold" pitchFamily="34" charset="0"/>
                <a:ea typeface="標楷體" pitchFamily="65" charset="-120"/>
              </a:rPr>
              <a:t>Taiwan Status </a:t>
            </a:r>
          </a:p>
          <a:p>
            <a:pPr algn="ctr" eaLnBrk="1" hangingPunct="1">
              <a:spcBef>
                <a:spcPts val="300"/>
              </a:spcBef>
              <a:defRPr/>
            </a:pPr>
            <a:r>
              <a:rPr lang="en-US" altLang="zh-TW" sz="2000" dirty="0">
                <a:solidFill>
                  <a:schemeClr val="tx1">
                    <a:lumMod val="85000"/>
                  </a:schemeClr>
                </a:solidFill>
                <a:latin typeface="Arial Rounded MT Bold" pitchFamily="34" charset="0"/>
                <a:ea typeface="標楷體" pitchFamily="65" charset="-120"/>
              </a:rPr>
              <a:t>Action Coalition</a:t>
            </a:r>
          </a:p>
        </p:txBody>
      </p:sp>
      <p:sp>
        <p:nvSpPr>
          <p:cNvPr id="2053" name="Text Box 7"/>
          <p:cNvSpPr txBox="1">
            <a:spLocks noChangeArrowheads="1"/>
          </p:cNvSpPr>
          <p:nvPr/>
        </p:nvSpPr>
        <p:spPr bwMode="auto">
          <a:xfrm>
            <a:off x="6934200" y="6248400"/>
            <a:ext cx="1905000" cy="400050"/>
          </a:xfrm>
          <a:prstGeom prst="rect">
            <a:avLst/>
          </a:prstGeom>
          <a:noFill/>
          <a:ln w="9525">
            <a:noFill/>
            <a:miter lim="800000"/>
            <a:headEnd/>
            <a:tailEnd/>
          </a:ln>
        </p:spPr>
        <p:txBody>
          <a:bodyPr>
            <a:spAutoFit/>
          </a:bodyPr>
          <a:lstStyle/>
          <a:p>
            <a:pPr>
              <a:spcBef>
                <a:spcPct val="50000"/>
              </a:spcBef>
              <a:defRPr/>
            </a:pPr>
            <a:r>
              <a:rPr lang="en-US" altLang="zh-TW" sz="2000" dirty="0">
                <a:solidFill>
                  <a:schemeClr val="tx1">
                    <a:lumMod val="85000"/>
                  </a:schemeClr>
                </a:solidFill>
                <a:latin typeface="Vectora LH" pitchFamily="2" charset="0"/>
              </a:rPr>
              <a:t>Version 1.05</a:t>
            </a:r>
          </a:p>
        </p:txBody>
      </p:sp>
      <p:sp>
        <p:nvSpPr>
          <p:cNvPr id="6" name="Text Box 5"/>
          <p:cNvSpPr txBox="1">
            <a:spLocks noChangeArrowheads="1"/>
          </p:cNvSpPr>
          <p:nvPr/>
        </p:nvSpPr>
        <p:spPr bwMode="auto">
          <a:xfrm>
            <a:off x="533400" y="533400"/>
            <a:ext cx="7696200" cy="1831975"/>
          </a:xfrm>
          <a:prstGeom prst="rect">
            <a:avLst/>
          </a:prstGeom>
          <a:noFill/>
          <a:ln w="9525">
            <a:noFill/>
            <a:miter lim="800000"/>
            <a:headEnd/>
            <a:tailEnd/>
          </a:ln>
        </p:spPr>
        <p:txBody>
          <a:bodyPr>
            <a:spAutoFit/>
          </a:bodyPr>
          <a:lstStyle/>
          <a:p>
            <a:pPr eaLnBrk="1" hangingPunct="1">
              <a:spcBef>
                <a:spcPts val="300"/>
              </a:spcBef>
              <a:defRPr/>
            </a:pPr>
            <a:r>
              <a:rPr lang="en-US" altLang="zh-TW" i="1" dirty="0">
                <a:solidFill>
                  <a:schemeClr val="tx1">
                    <a:lumMod val="85000"/>
                  </a:schemeClr>
                </a:solidFill>
                <a:latin typeface="Vectora LH" pitchFamily="2" charset="0"/>
                <a:ea typeface="標楷體" pitchFamily="65" charset="-120"/>
              </a:rPr>
              <a:t>An Overview of</a:t>
            </a:r>
          </a:p>
          <a:p>
            <a:pPr eaLnBrk="1" hangingPunct="1">
              <a:spcBef>
                <a:spcPts val="300"/>
              </a:spcBef>
              <a:defRPr/>
            </a:pPr>
            <a:r>
              <a:rPr lang="en-US" altLang="zh-TW" dirty="0">
                <a:solidFill>
                  <a:schemeClr val="tx1">
                    <a:lumMod val="85000"/>
                  </a:schemeClr>
                </a:solidFill>
                <a:latin typeface="Vectora LH" pitchFamily="2" charset="0"/>
                <a:ea typeface="標楷體" pitchFamily="65" charset="-120"/>
              </a:rPr>
              <a:t>Taiwan’s Status and the</a:t>
            </a:r>
          </a:p>
          <a:p>
            <a:pPr eaLnBrk="1" hangingPunct="1">
              <a:spcBef>
                <a:spcPts val="300"/>
              </a:spcBef>
              <a:defRPr/>
            </a:pPr>
            <a:r>
              <a:rPr lang="en-US" altLang="zh-TW" dirty="0">
                <a:solidFill>
                  <a:schemeClr val="tx1">
                    <a:lumMod val="85000"/>
                  </a:schemeClr>
                </a:solidFill>
                <a:latin typeface="Vectora LH" pitchFamily="2" charset="0"/>
                <a:ea typeface="標楷體" pitchFamily="65" charset="-120"/>
              </a:rPr>
              <a:t>Functioning of the Universe</a:t>
            </a:r>
          </a:p>
        </p:txBody>
      </p:sp>
    </p:spTree>
  </p:cSld>
  <p:clrMapOvr>
    <a:masterClrMapping/>
  </p:clrMapOvr>
  <p:transition spd="slow">
    <p:sndAc>
      <p:stSnd loop="1">
        <p:snd r:embed="rId2" name="13 Garden of Lov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6261"/>
                                        </p:tgtEl>
                                        <p:attrNameLst>
                                          <p:attrName>style.visibility</p:attrName>
                                        </p:attrNameLst>
                                      </p:cBhvr>
                                      <p:to>
                                        <p:strVal val="visible"/>
                                      </p:to>
                                    </p:set>
                                    <p:animEffect transition="in" filter="fade">
                                      <p:cBhvr>
                                        <p:cTn id="7" dur="2000"/>
                                        <p:tgtEl>
                                          <p:spTgt spid="96261"/>
                                        </p:tgtEl>
                                      </p:cBhvr>
                                    </p:animEffect>
                                    <p:anim calcmode="lin" valueType="num">
                                      <p:cBhvr>
                                        <p:cTn id="8" dur="2000" fill="hold"/>
                                        <p:tgtEl>
                                          <p:spTgt spid="96261"/>
                                        </p:tgtEl>
                                        <p:attrNameLst>
                                          <p:attrName>ppt_x</p:attrName>
                                        </p:attrNameLst>
                                      </p:cBhvr>
                                      <p:tavLst>
                                        <p:tav tm="0">
                                          <p:val>
                                            <p:strVal val="#ppt_x-.1"/>
                                          </p:val>
                                        </p:tav>
                                        <p:tav tm="100000">
                                          <p:val>
                                            <p:strVal val="#ppt_x"/>
                                          </p:val>
                                        </p:tav>
                                      </p:tavLst>
                                    </p:anim>
                                    <p:anim calcmode="lin" valueType="num">
                                      <p:cBhvr>
                                        <p:cTn id="9" dur="2000" fill="hold"/>
                                        <p:tgtEl>
                                          <p:spTgt spid="96261"/>
                                        </p:tgtEl>
                                        <p:attrNameLst>
                                          <p:attrName>ppt_y</p:attrName>
                                        </p:attrNameLst>
                                      </p:cBhvr>
                                      <p:tavLst>
                                        <p:tav tm="0">
                                          <p:val>
                                            <p:strVal val="#ppt_y"/>
                                          </p:val>
                                        </p:tav>
                                        <p:tav tm="100000">
                                          <p:val>
                                            <p:strVal val="#ppt_y"/>
                                          </p:val>
                                        </p:tav>
                                      </p:tavLst>
                                    </p:anim>
                                  </p:childTnLst>
                                </p:cTn>
                              </p:par>
                            </p:childTnLst>
                          </p:cTn>
                        </p:par>
                        <p:par>
                          <p:cTn id="10" fill="hold">
                            <p:stCondLst>
                              <p:cond delay="72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ppt_x</p:attrName>
                                        </p:attrNameLst>
                                      </p:cBhvr>
                                      <p:tavLst>
                                        <p:tav tm="0">
                                          <p:val>
                                            <p:strVal val="#ppt_x-.1"/>
                                          </p:val>
                                        </p:tav>
                                        <p:tav tm="100000">
                                          <p:val>
                                            <p:strVal val="#ppt_x"/>
                                          </p:val>
                                        </p:tav>
                                      </p:tavLst>
                                    </p:anim>
                                    <p:anim calcmode="lin" valueType="num">
                                      <p:cBhvr>
                                        <p:cTn id="15"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2590800"/>
          </a:xfrm>
          <a:prstGeom prst="rect">
            <a:avLst/>
          </a:prstGeom>
          <a:noFill/>
          <a:ln w="57150">
            <a:noFill/>
            <a:miter lim="800000"/>
            <a:headEnd/>
            <a:tailEnd/>
          </a:ln>
        </p:spPr>
        <p:txBody>
          <a:bodyPr wrap="none" anchor="ctr"/>
          <a:lstStyle/>
          <a:p>
            <a:endParaRPr lang="zh-TW" altLang="en-US"/>
          </a:p>
        </p:txBody>
      </p:sp>
      <p:sp>
        <p:nvSpPr>
          <p:cNvPr id="114691" name="Text Box 3"/>
          <p:cNvSpPr txBox="1">
            <a:spLocks noChangeArrowheads="1"/>
          </p:cNvSpPr>
          <p:nvPr/>
        </p:nvSpPr>
        <p:spPr bwMode="auto">
          <a:xfrm>
            <a:off x="3352800" y="304800"/>
            <a:ext cx="5791200" cy="193833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400" b="1" dirty="0">
                <a:solidFill>
                  <a:schemeClr val="tx1"/>
                </a:solidFill>
                <a:effectLst>
                  <a:outerShdw blurRad="38100" dist="38100" dir="2700000" algn="tl">
                    <a:srgbClr val="000000">
                      <a:alpha val="43137"/>
                    </a:srgbClr>
                  </a:outerShdw>
                </a:effectLst>
                <a:latin typeface="Candara" pitchFamily="34" charset="0"/>
                <a:cs typeface="Arial" pitchFamily="34" charset="0"/>
              </a:rPr>
              <a:t>In a similar fashion, we can use our eyes, and we can see that the Republic of China in Taiwan appears to meet all of the criteria under international law to be regarded as a sovereign nation. </a:t>
            </a:r>
          </a:p>
        </p:txBody>
      </p:sp>
      <p:sp>
        <p:nvSpPr>
          <p:cNvPr id="114692" name="Text Box 4"/>
          <p:cNvSpPr txBox="1">
            <a:spLocks noChangeArrowheads="1"/>
          </p:cNvSpPr>
          <p:nvPr/>
        </p:nvSpPr>
        <p:spPr bwMode="auto">
          <a:xfrm>
            <a:off x="838200" y="4114800"/>
            <a:ext cx="7543800" cy="26257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400" b="1" dirty="0">
                <a:solidFill>
                  <a:schemeClr val="tx1"/>
                </a:solidFill>
                <a:effectLst>
                  <a:outerShdw blurRad="38100" dist="38100" dir="2700000" algn="tl">
                    <a:srgbClr val="000000">
                      <a:alpha val="43137"/>
                    </a:srgbClr>
                  </a:outerShdw>
                </a:effectLst>
                <a:latin typeface="Candara" pitchFamily="34" charset="0"/>
                <a:cs typeface="Arial" pitchFamily="34" charset="0"/>
              </a:rPr>
              <a:t>These criteria include: </a:t>
            </a:r>
          </a:p>
          <a:p>
            <a:pPr eaLnBrk="1" hangingPunct="1">
              <a:spcBef>
                <a:spcPts val="1380"/>
              </a:spcBef>
              <a:buFont typeface="Arial" pitchFamily="34" charset="0"/>
              <a:buChar char="•"/>
              <a:defRPr/>
            </a:pPr>
            <a:r>
              <a:rPr lang="en-US" altLang="zh-TW" sz="2400" b="1" dirty="0">
                <a:solidFill>
                  <a:schemeClr val="tx1"/>
                </a:solidFill>
                <a:effectLst>
                  <a:outerShdw blurRad="38100" dist="38100" dir="2700000" algn="tl">
                    <a:srgbClr val="000000">
                      <a:alpha val="43137"/>
                    </a:srgbClr>
                  </a:outerShdw>
                </a:effectLst>
                <a:latin typeface="Candara" pitchFamily="34" charset="0"/>
                <a:cs typeface="Arial" pitchFamily="34" charset="0"/>
              </a:rPr>
              <a:t> </a:t>
            </a:r>
            <a:r>
              <a:rPr lang="en-US" altLang="zh-TW" sz="2300" b="1" dirty="0">
                <a:solidFill>
                  <a:schemeClr val="tx1"/>
                </a:solidFill>
                <a:effectLst>
                  <a:outerShdw blurRad="38100" dist="38100" dir="2700000" algn="tl">
                    <a:srgbClr val="000000">
                      <a:alpha val="43137"/>
                    </a:srgbClr>
                  </a:outerShdw>
                </a:effectLst>
                <a:latin typeface="Candara" pitchFamily="34" charset="0"/>
                <a:cs typeface="Arial" pitchFamily="34" charset="0"/>
              </a:rPr>
              <a:t>Defined territory</a:t>
            </a:r>
          </a:p>
          <a:p>
            <a:pPr eaLnBrk="1" hangingPunct="1">
              <a:spcBef>
                <a:spcPts val="1380"/>
              </a:spcBef>
              <a:buFont typeface="Arial" pitchFamily="34" charset="0"/>
              <a:buChar char="•"/>
              <a:defRPr/>
            </a:pPr>
            <a:r>
              <a:rPr lang="en-US" altLang="zh-TW" sz="2300" b="1" dirty="0">
                <a:solidFill>
                  <a:schemeClr val="tx1"/>
                </a:solidFill>
                <a:effectLst>
                  <a:outerShdw blurRad="38100" dist="38100" dir="2700000" algn="tl">
                    <a:srgbClr val="000000">
                      <a:alpha val="43137"/>
                    </a:srgbClr>
                  </a:outerShdw>
                </a:effectLst>
                <a:latin typeface="Candara" pitchFamily="34" charset="0"/>
                <a:cs typeface="Arial" pitchFamily="34" charset="0"/>
              </a:rPr>
              <a:t> Permanent population</a:t>
            </a:r>
          </a:p>
          <a:p>
            <a:pPr eaLnBrk="1" hangingPunct="1">
              <a:spcBef>
                <a:spcPts val="1380"/>
              </a:spcBef>
              <a:buFont typeface="Arial" pitchFamily="34" charset="0"/>
              <a:buChar char="•"/>
              <a:defRPr/>
            </a:pPr>
            <a:r>
              <a:rPr lang="en-US" altLang="zh-TW" sz="2300" b="1" dirty="0">
                <a:solidFill>
                  <a:schemeClr val="tx1"/>
                </a:solidFill>
                <a:effectLst>
                  <a:outerShdw blurRad="38100" dist="38100" dir="2700000" algn="tl">
                    <a:srgbClr val="000000">
                      <a:alpha val="43137"/>
                    </a:srgbClr>
                  </a:outerShdw>
                </a:effectLst>
                <a:latin typeface="Candara" pitchFamily="34" charset="0"/>
                <a:cs typeface="Arial" pitchFamily="34" charset="0"/>
              </a:rPr>
              <a:t> A government</a:t>
            </a:r>
          </a:p>
          <a:p>
            <a:pPr eaLnBrk="1" hangingPunct="1">
              <a:spcBef>
                <a:spcPts val="1380"/>
              </a:spcBef>
              <a:buFont typeface="Arial" pitchFamily="34" charset="0"/>
              <a:buChar char="•"/>
              <a:defRPr/>
            </a:pPr>
            <a:r>
              <a:rPr lang="en-US" altLang="zh-TW" sz="2300" b="1" dirty="0">
                <a:solidFill>
                  <a:schemeClr val="tx1"/>
                </a:solidFill>
                <a:effectLst>
                  <a:outerShdw blurRad="38100" dist="38100" dir="2700000" algn="tl">
                    <a:srgbClr val="000000">
                      <a:alpha val="43137"/>
                    </a:srgbClr>
                  </a:outerShdw>
                </a:effectLst>
                <a:latin typeface="Candara" pitchFamily="34" charset="0"/>
                <a:cs typeface="Arial" pitchFamily="34" charset="0"/>
              </a:rPr>
              <a:t> The ability to conduct foreign </a:t>
            </a:r>
            <a:r>
              <a:rPr lang="en-US" altLang="zh-TW" sz="2400" b="1" dirty="0">
                <a:solidFill>
                  <a:schemeClr val="tx1"/>
                </a:solidFill>
                <a:effectLst>
                  <a:outerShdw blurRad="38100" dist="38100" dir="2700000" algn="tl">
                    <a:srgbClr val="000000">
                      <a:alpha val="43137"/>
                    </a:srgbClr>
                  </a:outerShdw>
                </a:effectLst>
                <a:latin typeface="Candara" pitchFamily="34" charset="0"/>
                <a:cs typeface="Arial" pitchFamily="34" charset="0"/>
              </a:rPr>
              <a:t>relations. </a:t>
            </a:r>
          </a:p>
        </p:txBody>
      </p:sp>
      <p:pic>
        <p:nvPicPr>
          <p:cNvPr id="114696" name="Picture 8" descr="23550660"/>
          <p:cNvPicPr>
            <a:picLocks noChangeAspect="1" noChangeArrowheads="1"/>
          </p:cNvPicPr>
          <p:nvPr/>
        </p:nvPicPr>
        <p:blipFill>
          <a:blip r:embed="rId3" cstate="print"/>
          <a:srcRect/>
          <a:stretch>
            <a:fillRect/>
          </a:stretch>
        </p:blipFill>
        <p:spPr bwMode="auto">
          <a:xfrm>
            <a:off x="5486400" y="2362200"/>
            <a:ext cx="2929618" cy="4050831"/>
          </a:xfrm>
          <a:prstGeom prst="rect">
            <a:avLst/>
          </a:prstGeom>
          <a:ln>
            <a:noFill/>
          </a:ln>
          <a:effectLst>
            <a:softEdge rad="112500"/>
          </a:effec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14696"/>
                                        </p:tgtEl>
                                        <p:attrNameLst>
                                          <p:attrName>style.visibility</p:attrName>
                                        </p:attrNameLst>
                                      </p:cBhvr>
                                      <p:to>
                                        <p:strVal val="visible"/>
                                      </p:to>
                                    </p:set>
                                    <p:animEffect transition="in" filter="strips(upRight)">
                                      <p:cBhvr>
                                        <p:cTn id="7" dur="3000"/>
                                        <p:tgtEl>
                                          <p:spTgt spid="114696"/>
                                        </p:tgtEl>
                                      </p:cBhvr>
                                    </p:animEffect>
                                  </p:childTnLst>
                                </p:cTn>
                              </p:par>
                            </p:childTnLst>
                          </p:cTn>
                        </p:par>
                        <p:par>
                          <p:cTn id="8" fill="hold">
                            <p:stCondLst>
                              <p:cond delay="3000"/>
                            </p:stCondLst>
                            <p:childTnLst>
                              <p:par>
                                <p:cTn id="9" presetID="8" presetClass="emph" presetSubtype="0" fill="hold" nodeType="afterEffect">
                                  <p:stCondLst>
                                    <p:cond delay="0"/>
                                  </p:stCondLst>
                                  <p:childTnLst>
                                    <p:animRot by="21600000">
                                      <p:cBhvr>
                                        <p:cTn id="10" dur="2000" fill="hold"/>
                                        <p:tgtEl>
                                          <p:spTgt spid="1146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228600" y="762000"/>
            <a:ext cx="6019800" cy="18161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However, in reality, when we attempt to examine the correctness of these four criteria in more specific detail, we quickly run into problems. </a:t>
            </a:r>
          </a:p>
        </p:txBody>
      </p:sp>
      <p:pic>
        <p:nvPicPr>
          <p:cNvPr id="14339" name="Picture 6" descr="http://vignette1.wikia.nocookie.net/xenosaga/images/1/1e/Earth.png/revision/20141111161920"/>
          <p:cNvPicPr>
            <a:picLocks noChangeAspect="1" noChangeArrowheads="1"/>
          </p:cNvPicPr>
          <p:nvPr/>
        </p:nvPicPr>
        <p:blipFill>
          <a:blip r:embed="rId3" cstate="print"/>
          <a:srcRect/>
          <a:stretch>
            <a:fillRect/>
          </a:stretch>
        </p:blipFill>
        <p:spPr bwMode="auto">
          <a:xfrm>
            <a:off x="3886200" y="1981200"/>
            <a:ext cx="4881563" cy="4876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838200" y="381000"/>
            <a:ext cx="7543800" cy="2246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800" b="1">
                <a:solidFill>
                  <a:schemeClr val="tx1"/>
                </a:solidFill>
                <a:effectLst>
                  <a:outerShdw blurRad="38100" dist="38100" dir="2700000" algn="tl">
                    <a:srgbClr val="69676D"/>
                  </a:outerShdw>
                </a:effectLst>
                <a:latin typeface="Candara" pitchFamily="34" charset="0"/>
                <a:cs typeface="Arial" charset="0"/>
              </a:rPr>
              <a:t>For example, in regard to “defined territory,” the ROC government is very authoritarian, and in the local history books all students are taught that Oct. 25, 1945, was “Taiwan Retrocession Day.”</a:t>
            </a:r>
          </a:p>
        </p:txBody>
      </p:sp>
      <p:pic>
        <p:nvPicPr>
          <p:cNvPr id="15364" name="Picture 4" descr="C:\Users\Julian\Documents\Personal\2015\Freelancer\taiwanbasic\1PPT\taiwanrelief_2map.jpg"/>
          <p:cNvPicPr>
            <a:picLocks noChangeAspect="1" noChangeArrowheads="1"/>
          </p:cNvPicPr>
          <p:nvPr/>
        </p:nvPicPr>
        <p:blipFill>
          <a:blip r:embed="rId3" cstate="print"/>
          <a:srcRect/>
          <a:stretch>
            <a:fillRect/>
          </a:stretch>
        </p:blipFill>
        <p:spPr bwMode="auto">
          <a:xfrm>
            <a:off x="2895600" y="2514600"/>
            <a:ext cx="3505200" cy="4114800"/>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11673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304800" y="609600"/>
            <a:ext cx="6172200" cy="31083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bg1"/>
                </a:solidFill>
                <a:latin typeface="Candara" pitchFamily="34" charset="0"/>
                <a:cs typeface="Arial" pitchFamily="34" charset="0"/>
              </a:rPr>
              <a:t>However, from a more international point of view, some basic research quickly reveals that none of the Allies (and in particular the USA, UK, and France) agreed to such an interpretation of the legal significance of Oct. 25, 1945. </a:t>
            </a:r>
          </a:p>
        </p:txBody>
      </p:sp>
      <p:pic>
        <p:nvPicPr>
          <p:cNvPr id="16387" name="Picture 6" descr="http://vignette4.wikia.nocookie.net/uncyclopedia/images/4/49/UN_logo.png/revision/latest?cb=20070127201245"/>
          <p:cNvPicPr>
            <a:picLocks noChangeAspect="1" noChangeArrowheads="1"/>
          </p:cNvPicPr>
          <p:nvPr/>
        </p:nvPicPr>
        <p:blipFill>
          <a:blip r:embed="rId3" cstate="print"/>
          <a:srcRect/>
          <a:stretch>
            <a:fillRect/>
          </a:stretch>
        </p:blipFill>
        <p:spPr bwMode="auto">
          <a:xfrm>
            <a:off x="6934200" y="4953000"/>
            <a:ext cx="1676400" cy="1676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9315" name="Text Box 3"/>
          <p:cNvSpPr txBox="1">
            <a:spLocks noChangeArrowheads="1"/>
          </p:cNvSpPr>
          <p:nvPr/>
        </p:nvSpPr>
        <p:spPr bwMode="auto">
          <a:xfrm>
            <a:off x="381000" y="228600"/>
            <a:ext cx="83820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tabLst>
                <a:tab pos="4749800" algn="l"/>
              </a:tabLst>
              <a:defRPr/>
            </a:pPr>
            <a:r>
              <a:rPr lang="en-US" altLang="zh-TW" sz="2800" b="1" dirty="0">
                <a:solidFill>
                  <a:schemeClr val="bg1"/>
                </a:solidFill>
                <a:effectLst>
                  <a:outerShdw blurRad="38100" dist="38100" dir="2700000" algn="tl">
                    <a:srgbClr val="000000">
                      <a:alpha val="43137"/>
                    </a:srgbClr>
                  </a:outerShdw>
                </a:effectLst>
                <a:latin typeface="Candara" pitchFamily="34" charset="0"/>
              </a:rPr>
              <a:t>In addition, from the point of view of the “ownership” of Taiwan territory, it is very clear that Taiwan does not belong to China. </a:t>
            </a:r>
          </a:p>
        </p:txBody>
      </p:sp>
      <p:sp>
        <p:nvSpPr>
          <p:cNvPr id="269316" name="Text Box 4"/>
          <p:cNvSpPr txBox="1">
            <a:spLocks noChangeArrowheads="1"/>
          </p:cNvSpPr>
          <p:nvPr/>
        </p:nvSpPr>
        <p:spPr bwMode="auto">
          <a:xfrm>
            <a:off x="381000" y="4800600"/>
            <a:ext cx="8458200" cy="18161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bg1"/>
                </a:solidFill>
                <a:effectLst>
                  <a:outerShdw blurRad="38100" dist="38100" dir="2700000" algn="tl">
                    <a:srgbClr val="000000">
                      <a:alpha val="43137"/>
                    </a:srgbClr>
                  </a:outerShdw>
                </a:effectLst>
                <a:latin typeface="Candara" pitchFamily="34" charset="0"/>
              </a:rPr>
              <a:t>In particular, the </a:t>
            </a:r>
            <a:r>
              <a:rPr lang="en-US" altLang="zh-TW" sz="2800" b="1" dirty="0">
                <a:solidFill>
                  <a:schemeClr val="accent1">
                    <a:lumMod val="60000"/>
                    <a:lumOff val="40000"/>
                  </a:schemeClr>
                </a:solidFill>
                <a:effectLst>
                  <a:outerShdw blurRad="38100" dist="38100" dir="2700000" algn="tl">
                    <a:srgbClr val="000000">
                      <a:alpha val="43137"/>
                    </a:srgbClr>
                  </a:outerShdw>
                </a:effectLst>
                <a:latin typeface="Candara" pitchFamily="34" charset="0"/>
              </a:rPr>
              <a:t>San Francisco Peace Treaty (SFPT) </a:t>
            </a:r>
            <a:r>
              <a:rPr lang="en-US" altLang="zh-TW" sz="2800" b="1" dirty="0">
                <a:solidFill>
                  <a:schemeClr val="bg1"/>
                </a:solidFill>
                <a:effectLst>
                  <a:outerShdw blurRad="38100" dist="38100" dir="2700000" algn="tl">
                    <a:srgbClr val="000000">
                      <a:alpha val="43137"/>
                    </a:srgbClr>
                  </a:outerShdw>
                </a:effectLst>
                <a:latin typeface="Candara" pitchFamily="34" charset="0"/>
              </a:rPr>
              <a:t>did not award Taiwan territory to China; moreover,  the Treaty of Taipei merely confirmed the arrangements made in the SFPT.</a:t>
            </a:r>
            <a:r>
              <a:rPr lang="en-US" altLang="zh-TW" sz="2800" dirty="0">
                <a:solidFill>
                  <a:schemeClr val="bg1"/>
                </a:solidFill>
                <a:effectLst>
                  <a:outerShdw blurRad="38100" dist="38100" dir="2700000" algn="tl">
                    <a:srgbClr val="000000">
                      <a:alpha val="43137"/>
                    </a:srgbClr>
                  </a:outerShdw>
                </a:effectLst>
                <a:latin typeface="Candara" pitchFamily="34" charset="0"/>
              </a:rPr>
              <a:t> </a:t>
            </a:r>
          </a:p>
        </p:txBody>
      </p:sp>
      <p:pic>
        <p:nvPicPr>
          <p:cNvPr id="269395" name="Picture 83" descr="imagesCAPYPB5D"/>
          <p:cNvPicPr>
            <a:picLocks noChangeAspect="1" noChangeArrowheads="1"/>
          </p:cNvPicPr>
          <p:nvPr/>
        </p:nvPicPr>
        <p:blipFill>
          <a:blip r:embed="rId3" cstate="print"/>
          <a:srcRect/>
          <a:stretch>
            <a:fillRect/>
          </a:stretch>
        </p:blipFill>
        <p:spPr bwMode="auto">
          <a:xfrm>
            <a:off x="2971800" y="2057400"/>
            <a:ext cx="3276600" cy="2554672"/>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9316"/>
                                        </p:tgtEl>
                                        <p:attrNameLst>
                                          <p:attrName>style.visibility</p:attrName>
                                        </p:attrNameLst>
                                      </p:cBhvr>
                                      <p:to>
                                        <p:strVal val="visible"/>
                                      </p:to>
                                    </p:set>
                                    <p:anim calcmode="lin" valueType="num">
                                      <p:cBhvr additive="base">
                                        <p:cTn id="7" dur="5000" fill="hold"/>
                                        <p:tgtEl>
                                          <p:spTgt spid="269316"/>
                                        </p:tgtEl>
                                        <p:attrNameLst>
                                          <p:attrName>ppt_x</p:attrName>
                                        </p:attrNameLst>
                                      </p:cBhvr>
                                      <p:tavLst>
                                        <p:tav tm="0">
                                          <p:val>
                                            <p:strVal val="#ppt_x"/>
                                          </p:val>
                                        </p:tav>
                                        <p:tav tm="100000">
                                          <p:val>
                                            <p:strVal val="#ppt_x"/>
                                          </p:val>
                                        </p:tav>
                                      </p:tavLst>
                                    </p:anim>
                                    <p:anim calcmode="lin" valueType="num">
                                      <p:cBhvr additive="base">
                                        <p:cTn id="8" dur="5000" fill="hold"/>
                                        <p:tgtEl>
                                          <p:spTgt spid="269316"/>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69395"/>
                                        </p:tgtEl>
                                        <p:attrNameLst>
                                          <p:attrName>style.visibility</p:attrName>
                                        </p:attrNameLst>
                                      </p:cBhvr>
                                      <p:to>
                                        <p:strVal val="visible"/>
                                      </p:to>
                                    </p:set>
                                    <p:animEffect transition="in" filter="dissolve">
                                      <p:cBhvr>
                                        <p:cTn id="11" dur="2000"/>
                                        <p:tgtEl>
                                          <p:spTgt spid="26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8789" name="Picture 5" descr="300px-Treaty_of_peace_with_japa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387" name="Rectangle 6"/>
          <p:cNvSpPr>
            <a:spLocks noChangeArrowheads="1"/>
          </p:cNvSpPr>
          <p:nvPr/>
        </p:nvSpPr>
        <p:spPr bwMode="auto">
          <a:xfrm>
            <a:off x="0" y="0"/>
            <a:ext cx="9144000" cy="6858000"/>
          </a:xfrm>
          <a:prstGeom prst="rect">
            <a:avLst/>
          </a:prstGeom>
          <a:gradFill>
            <a:gsLst>
              <a:gs pos="12000">
                <a:srgbClr val="0638A6">
                  <a:alpha val="24000"/>
                </a:srgbClr>
              </a:gs>
              <a:gs pos="54000">
                <a:srgbClr val="C00000">
                  <a:alpha val="50000"/>
                </a:srgbClr>
              </a:gs>
              <a:gs pos="88000">
                <a:srgbClr val="FFFFFF">
                  <a:alpha val="32000"/>
                </a:srgbClr>
              </a:gs>
            </a:gsLst>
            <a:lin ang="600000" scaled="0"/>
          </a:gradFill>
          <a:ln w="57150">
            <a:noFill/>
            <a:miter lim="800000"/>
            <a:headEnd/>
            <a:tailEnd/>
          </a:ln>
        </p:spPr>
        <p:txBody>
          <a:bodyPr wrap="none" anchor="ctr"/>
          <a:lstStyle/>
          <a:p>
            <a:pPr algn="ctr"/>
            <a:endParaRPr lang="zh-TW" altLang="zh-TW"/>
          </a:p>
        </p:txBody>
      </p:sp>
      <p:sp>
        <p:nvSpPr>
          <p:cNvPr id="118791" name="Text Box 7"/>
          <p:cNvSpPr txBox="1">
            <a:spLocks noChangeArrowheads="1"/>
          </p:cNvSpPr>
          <p:nvPr/>
        </p:nvSpPr>
        <p:spPr bwMode="auto">
          <a:xfrm>
            <a:off x="152400" y="457200"/>
            <a:ext cx="8686800" cy="94615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lgn="ctr" eaLnBrk="1" hangingPunct="1">
              <a:spcBef>
                <a:spcPct val="50000"/>
              </a:spcBef>
              <a:defRPr/>
            </a:pPr>
            <a:r>
              <a:rPr lang="en-US" altLang="zh-TW" sz="2800" b="1" i="1" dirty="0">
                <a:solidFill>
                  <a:schemeClr val="tx1"/>
                </a:solidFill>
                <a:effectLst>
                  <a:outerShdw blurRad="38100" dist="38100" dir="2700000" algn="tl">
                    <a:srgbClr val="000000">
                      <a:alpha val="43137"/>
                    </a:srgbClr>
                  </a:outerShdw>
                </a:effectLst>
                <a:latin typeface="Candara" pitchFamily="34" charset="0"/>
                <a:cs typeface="Times New Roman" pitchFamily="18" charset="0"/>
              </a:rPr>
              <a:t>The signing of the SFPT on Sept. 8, 1951 </a:t>
            </a:r>
            <a:br>
              <a:rPr lang="en-US" altLang="zh-TW" sz="2800" b="1" i="1" dirty="0">
                <a:solidFill>
                  <a:schemeClr val="tx1"/>
                </a:solidFill>
                <a:effectLst>
                  <a:outerShdw blurRad="38100" dist="38100" dir="2700000" algn="tl">
                    <a:srgbClr val="000000">
                      <a:alpha val="43137"/>
                    </a:srgbClr>
                  </a:outerShdw>
                </a:effectLst>
                <a:latin typeface="Candara" pitchFamily="34" charset="0"/>
                <a:cs typeface="Times New Roman" pitchFamily="18" charset="0"/>
              </a:rPr>
            </a:br>
            <a:r>
              <a:rPr lang="en-US" altLang="zh-TW" sz="2800" b="1" i="1" dirty="0">
                <a:solidFill>
                  <a:schemeClr val="tx1"/>
                </a:solidFill>
                <a:effectLst>
                  <a:outerShdw blurRad="38100" dist="38100" dir="2700000" algn="tl">
                    <a:srgbClr val="000000">
                      <a:alpha val="43137"/>
                    </a:srgbClr>
                  </a:outerShdw>
                </a:effectLst>
                <a:latin typeface="Candara" pitchFamily="34" charset="0"/>
                <a:cs typeface="Times New Roman" pitchFamily="18" charset="0"/>
              </a:rPr>
              <a:t>in San Francisco, California.</a:t>
            </a:r>
            <a:r>
              <a:rPr lang="en-US" altLang="zh-TW" sz="2800" b="1" i="1" dirty="0">
                <a:solidFill>
                  <a:schemeClr val="tx1"/>
                </a:solidFill>
                <a:effectLst>
                  <a:outerShdw blurRad="38100" dist="38100" dir="2700000" algn="tl">
                    <a:srgbClr val="000000">
                      <a:alpha val="43137"/>
                    </a:srgbClr>
                  </a:outerShdw>
                </a:effectLst>
                <a:latin typeface="Candara" pitchFamily="3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118791"/>
                                        </p:tgtEl>
                                        <p:attrNameLst>
                                          <p:attrName>style.visibility</p:attrName>
                                        </p:attrNameLst>
                                      </p:cBhvr>
                                      <p:to>
                                        <p:strVal val="visible"/>
                                      </p:to>
                                    </p:set>
                                    <p:animEffect transition="in" filter="fade">
                                      <p:cBhvr>
                                        <p:cTn id="7" dur="1000"/>
                                        <p:tgtEl>
                                          <p:spTgt spid="118791"/>
                                        </p:tgtEl>
                                      </p:cBhvr>
                                    </p:animEffect>
                                    <p:anim calcmode="lin" valueType="num">
                                      <p:cBhvr>
                                        <p:cTn id="8" dur="1000" fill="hold"/>
                                        <p:tgtEl>
                                          <p:spTgt spid="118791"/>
                                        </p:tgtEl>
                                        <p:attrNameLst>
                                          <p:attrName>ppt_x</p:attrName>
                                        </p:attrNameLst>
                                      </p:cBhvr>
                                      <p:tavLst>
                                        <p:tav tm="0">
                                          <p:val>
                                            <p:strVal val="#ppt_x-.1"/>
                                          </p:val>
                                        </p:tav>
                                        <p:tav tm="100000">
                                          <p:val>
                                            <p:strVal val="#ppt_x"/>
                                          </p:val>
                                        </p:tav>
                                      </p:tavLst>
                                    </p:anim>
                                    <p:anim calcmode="lin" valueType="num">
                                      <p:cBhvr>
                                        <p:cTn id="9" dur="1000" fill="hold"/>
                                        <p:tgtEl>
                                          <p:spTgt spid="118791"/>
                                        </p:tgtEl>
                                        <p:attrNameLst>
                                          <p:attrName>ppt_y</p:attrName>
                                        </p:attrNameLst>
                                      </p:cBhvr>
                                      <p:tavLst>
                                        <p:tav tm="0">
                                          <p:val>
                                            <p:strVal val="#ppt_y"/>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118789"/>
                                        </p:tgtEl>
                                        <p:attrNameLst>
                                          <p:attrName>style.visibility</p:attrName>
                                        </p:attrNameLst>
                                      </p:cBhvr>
                                      <p:to>
                                        <p:strVal val="visible"/>
                                      </p:to>
                                    </p:set>
                                    <p:animEffect transition="in" filter="dissolve">
                                      <p:cBhvr>
                                        <p:cTn id="12" dur="2000"/>
                                        <p:tgtEl>
                                          <p:spTgt spid="11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9811" name="Text Box 3"/>
          <p:cNvSpPr txBox="1">
            <a:spLocks noChangeArrowheads="1"/>
          </p:cNvSpPr>
          <p:nvPr/>
        </p:nvSpPr>
        <p:spPr bwMode="auto">
          <a:xfrm>
            <a:off x="304800" y="304800"/>
            <a:ext cx="8458200" cy="5191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latin typeface="標楷體" pitchFamily="65" charset="-120"/>
                <a:ea typeface="標楷體" pitchFamily="65" charset="-120"/>
              </a:rPr>
              <a:t>    </a:t>
            </a:r>
            <a:r>
              <a:rPr lang="en-US" altLang="zh-TW" sz="2800" b="1" dirty="0">
                <a:solidFill>
                  <a:schemeClr val="tx1"/>
                </a:solidFill>
                <a:effectLst>
                  <a:outerShdw blurRad="38100" dist="38100" dir="2700000" algn="tl">
                    <a:srgbClr val="000000">
                      <a:alpha val="43137"/>
                    </a:srgbClr>
                  </a:outerShdw>
                </a:effectLst>
                <a:latin typeface="Candara" pitchFamily="34" charset="0"/>
              </a:rPr>
              <a:t>Article 4 of the ROC Constitution specifies that </a:t>
            </a:r>
          </a:p>
        </p:txBody>
      </p:sp>
      <p:sp>
        <p:nvSpPr>
          <p:cNvPr id="119812" name="Text Box 4"/>
          <p:cNvSpPr txBox="1">
            <a:spLocks noChangeArrowheads="1"/>
          </p:cNvSpPr>
          <p:nvPr/>
        </p:nvSpPr>
        <p:spPr bwMode="auto">
          <a:xfrm>
            <a:off x="381000" y="1066800"/>
            <a:ext cx="84582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i="1" dirty="0">
                <a:solidFill>
                  <a:schemeClr val="tx1"/>
                </a:solidFill>
                <a:effectLst>
                  <a:outerShdw blurRad="38100" dist="38100" dir="2700000" algn="tl">
                    <a:srgbClr val="000000">
                      <a:alpha val="43137"/>
                    </a:srgbClr>
                  </a:outerShdw>
                </a:effectLst>
                <a:latin typeface="Candara" pitchFamily="34" charset="0"/>
                <a:cs typeface="Times New Roman" pitchFamily="18" charset="0"/>
              </a:rPr>
              <a:t>"The territory of the Republic of China within its existing national boundaries shall not be altered except by a resolution of the National Assembly." </a:t>
            </a:r>
          </a:p>
        </p:txBody>
      </p:sp>
      <p:pic>
        <p:nvPicPr>
          <p:cNvPr id="19460" name="Picture 6" descr="C:\Users\Julian\Documents\Freelancer\PPT Proyect 3\tw.png"/>
          <p:cNvPicPr>
            <a:picLocks noChangeAspect="1" noChangeArrowheads="1"/>
          </p:cNvPicPr>
          <p:nvPr/>
        </p:nvPicPr>
        <p:blipFill>
          <a:blip r:embed="rId3" cstate="print"/>
          <a:srcRect/>
          <a:stretch>
            <a:fillRect/>
          </a:stretch>
        </p:blipFill>
        <p:spPr bwMode="auto">
          <a:xfrm>
            <a:off x="3048000" y="2971800"/>
            <a:ext cx="3251200" cy="32512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9812"/>
                                        </p:tgtEl>
                                        <p:attrNameLst>
                                          <p:attrName>style.visibility</p:attrName>
                                        </p:attrNameLst>
                                      </p:cBhvr>
                                      <p:to>
                                        <p:strVal val="visible"/>
                                      </p:to>
                                    </p:set>
                                    <p:anim calcmode="lin" valueType="num">
                                      <p:cBhvr additive="base">
                                        <p:cTn id="7" dur="5000" fill="hold"/>
                                        <p:tgtEl>
                                          <p:spTgt spid="119812"/>
                                        </p:tgtEl>
                                        <p:attrNameLst>
                                          <p:attrName>ppt_x</p:attrName>
                                        </p:attrNameLst>
                                      </p:cBhvr>
                                      <p:tavLst>
                                        <p:tav tm="0">
                                          <p:val>
                                            <p:strVal val="#ppt_x"/>
                                          </p:val>
                                        </p:tav>
                                        <p:tav tm="100000">
                                          <p:val>
                                            <p:strVal val="#ppt_x"/>
                                          </p:val>
                                        </p:tav>
                                      </p:tavLst>
                                    </p:anim>
                                    <p:anim calcmode="lin" valueType="num">
                                      <p:cBhvr additive="base">
                                        <p:cTn id="8" dur="5000" fill="hold"/>
                                        <p:tgtEl>
                                          <p:spTgt spid="1198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0835" name="Text Box 3"/>
          <p:cNvSpPr txBox="1">
            <a:spLocks noChangeArrowheads="1"/>
          </p:cNvSpPr>
          <p:nvPr/>
        </p:nvSpPr>
        <p:spPr bwMode="auto">
          <a:xfrm>
            <a:off x="609600" y="533400"/>
            <a:ext cx="81534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So, we may ask, when was Taiwan incorporated into the national territory of the ROC via the provisions of this Article? </a:t>
            </a:r>
          </a:p>
        </p:txBody>
      </p:sp>
      <p:sp>
        <p:nvSpPr>
          <p:cNvPr id="120836" name="Text Box 4"/>
          <p:cNvSpPr txBox="1">
            <a:spLocks noChangeArrowheads="1"/>
          </p:cNvSpPr>
          <p:nvPr/>
        </p:nvSpPr>
        <p:spPr bwMode="auto">
          <a:xfrm>
            <a:off x="533400" y="4191000"/>
            <a:ext cx="8305800" cy="2246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After careful research, we are forced to conclude that in regard to the alleged incorporation of Taiwan into Chinese territory, there is no resolution of the National Assembly on record!! Clearly then, the criteria of “defined territory” is very questionable. </a:t>
            </a:r>
          </a:p>
        </p:txBody>
      </p:sp>
      <p:pic>
        <p:nvPicPr>
          <p:cNvPr id="20485" name="Picture 5" descr="http://www.taiwanbasic.com/rec-temp/ppt/universe/taiwan-roc.png"/>
          <p:cNvPicPr>
            <a:picLocks noChangeAspect="1" noChangeArrowheads="1"/>
          </p:cNvPicPr>
          <p:nvPr/>
        </p:nvPicPr>
        <p:blipFill>
          <a:blip r:embed="rId3" cstate="print"/>
          <a:srcRect/>
          <a:stretch>
            <a:fillRect/>
          </a:stretch>
        </p:blipFill>
        <p:spPr bwMode="auto">
          <a:xfrm>
            <a:off x="3962400" y="1981200"/>
            <a:ext cx="1053247" cy="1981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ppt_x"/>
                                          </p:val>
                                        </p:tav>
                                        <p:tav tm="100000">
                                          <p:val>
                                            <p:strVal val="#ppt_x"/>
                                          </p:val>
                                        </p:tav>
                                      </p:tavLst>
                                    </p:anim>
                                    <p:anim calcmode="lin" valueType="num">
                                      <p:cBhvr additive="base">
                                        <p:cTn id="8" dur="500" fill="hold"/>
                                        <p:tgtEl>
                                          <p:spTgt spid="1208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638A6"/>
            </a:gs>
            <a:gs pos="25000">
              <a:srgbClr val="D20000"/>
            </a:gs>
            <a:gs pos="75000">
              <a:srgbClr val="0638A6"/>
            </a:gs>
            <a:gs pos="100000">
              <a:srgbClr val="FFFFFF"/>
            </a:gs>
          </a:gsLst>
          <a:lin ang="2700000"/>
        </a:gradFill>
        <a:effectLst/>
      </p:bgPr>
    </p:bg>
    <p:spTree>
      <p:nvGrpSpPr>
        <p:cNvPr id="1" name=""/>
        <p:cNvGrpSpPr/>
        <p:nvPr/>
      </p:nvGrpSpPr>
      <p:grpSpPr>
        <a:xfrm>
          <a:off x="0" y="0"/>
          <a:ext cx="0" cy="0"/>
          <a:chOff x="0" y="0"/>
          <a:chExt cx="0" cy="0"/>
        </a:xfrm>
      </p:grpSpPr>
      <p:sp>
        <p:nvSpPr>
          <p:cNvPr id="294917" name="Text Box 5"/>
          <p:cNvSpPr txBox="1">
            <a:spLocks noGrp="1" noChangeArrowheads="1"/>
          </p:cNvSpPr>
          <p:nvPr>
            <p:ph type="body" idx="4294967295"/>
          </p:nvPr>
        </p:nvSpPr>
        <p:spPr>
          <a:xfrm>
            <a:off x="914400" y="1066800"/>
            <a:ext cx="7315200" cy="5029200"/>
          </a:xfrm>
          <a:ln w="57150"/>
          <a:effectLst>
            <a:outerShdw dist="35921" dir="2700000" algn="ctr" rotWithShape="0">
              <a:schemeClr val="bg2">
                <a:alpha val="50000"/>
              </a:schemeClr>
            </a:outerShdw>
          </a:effectLst>
        </p:spPr>
        <p:txBody>
          <a:bodyPr>
            <a:normAutofit/>
          </a:bodyPr>
          <a:lstStyle/>
          <a:p>
            <a:pPr indent="12700" eaLnBrk="1" hangingPunct="1">
              <a:spcBef>
                <a:spcPct val="50000"/>
              </a:spcBef>
              <a:buFontTx/>
              <a:buNone/>
            </a:pPr>
            <a:r>
              <a:rPr lang="en-US" altLang="zh-TW" b="1" dirty="0" smtClean="0">
                <a:effectLst>
                  <a:outerShdw blurRad="38100" dist="38100" dir="2700000" algn="tl">
                    <a:srgbClr val="000000"/>
                  </a:outerShdw>
                </a:effectLst>
              </a:rPr>
              <a:t>  </a:t>
            </a:r>
          </a:p>
          <a:p>
            <a:pPr indent="12700" eaLnBrk="1" hangingPunct="1">
              <a:spcBef>
                <a:spcPct val="0"/>
              </a:spcBef>
              <a:buFontTx/>
              <a:buNone/>
            </a:pPr>
            <a:r>
              <a:rPr lang="en-US" altLang="zh-TW" b="1" dirty="0" smtClean="0">
                <a:effectLst>
                  <a:outerShdw blurRad="38100" dist="38100" dir="2700000" algn="tl">
                    <a:srgbClr val="000000"/>
                  </a:outerShdw>
                </a:effectLst>
              </a:rPr>
              <a:t>What about “permanent population”? </a:t>
            </a:r>
          </a:p>
          <a:p>
            <a:pPr indent="12700" eaLnBrk="1" hangingPunct="1">
              <a:spcBef>
                <a:spcPct val="0"/>
              </a:spcBef>
              <a:buFontTx/>
              <a:buNone/>
            </a:pPr>
            <a:endParaRPr lang="en-US" altLang="zh-TW" b="1" dirty="0" smtClean="0">
              <a:effectLst>
                <a:outerShdw blurRad="38100" dist="38100" dir="2700000" algn="tl">
                  <a:srgbClr val="000000"/>
                </a:outerShdw>
              </a:effectLst>
            </a:endParaRPr>
          </a:p>
          <a:p>
            <a:pPr indent="12700" eaLnBrk="1" hangingPunct="1">
              <a:spcBef>
                <a:spcPct val="0"/>
              </a:spcBef>
              <a:buFontTx/>
              <a:buNone/>
            </a:pPr>
            <a:r>
              <a:rPr lang="en-US" altLang="zh-TW" b="1" dirty="0" smtClean="0">
                <a:effectLst>
                  <a:outerShdw blurRad="38100" dist="38100" dir="2700000" algn="tl">
                    <a:srgbClr val="000000"/>
                  </a:outerShdw>
                </a:effectLst>
              </a:rPr>
              <a:t>Although there were some proclamations made in the Fall of 1945, the most commonly quoted reference for the "legal basis" of native Taiwanese persons as having ROC nationality is a Jan. 12, 1946, order issued by the ROC military authorities. </a:t>
            </a:r>
          </a:p>
        </p:txBody>
      </p:sp>
      <p:sp>
        <p:nvSpPr>
          <p:cNvPr id="294918" name="Rectangle 6"/>
          <p:cNvSpPr>
            <a:spLocks noChangeArrowheads="1"/>
          </p:cNvSpPr>
          <p:nvPr/>
        </p:nvSpPr>
        <p:spPr bwMode="auto">
          <a:xfrm>
            <a:off x="381000" y="1143000"/>
            <a:ext cx="8610600" cy="5105400"/>
          </a:xfrm>
          <a:prstGeom prst="rect">
            <a:avLst/>
          </a:prstGeom>
          <a:noFill/>
          <a:ln w="9525" algn="ctr">
            <a:noFill/>
            <a:miter lim="800000"/>
            <a:headEnd/>
            <a:tailEnd/>
          </a:ln>
          <a:effectLst>
            <a:outerShdw dist="35921" dir="2700000" algn="ctr" rotWithShape="0">
              <a:schemeClr val="bg2">
                <a:alpha val="50000"/>
              </a:schemeClr>
            </a:outerShdw>
          </a:effectLst>
        </p:spPr>
        <p:txBody>
          <a:bodyPr>
            <a:spAutoFit/>
          </a:bodyP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4917"/>
                                        </p:tgtEl>
                                        <p:attrNameLst>
                                          <p:attrName>style.visibility</p:attrName>
                                        </p:attrNameLst>
                                      </p:cBhvr>
                                      <p:to>
                                        <p:strVal val="visible"/>
                                      </p:to>
                                    </p:set>
                                    <p:anim calcmode="lin" valueType="num">
                                      <p:cBhvr additive="base">
                                        <p:cTn id="7" dur="2000" fill="hold"/>
                                        <p:tgtEl>
                                          <p:spTgt spid="294917"/>
                                        </p:tgtEl>
                                        <p:attrNameLst>
                                          <p:attrName>ppt_x</p:attrName>
                                        </p:attrNameLst>
                                      </p:cBhvr>
                                      <p:tavLst>
                                        <p:tav tm="0">
                                          <p:val>
                                            <p:strVal val="#ppt_x"/>
                                          </p:val>
                                        </p:tav>
                                        <p:tav tm="100000">
                                          <p:val>
                                            <p:strVal val="#ppt_x"/>
                                          </p:val>
                                        </p:tav>
                                      </p:tavLst>
                                    </p:anim>
                                    <p:anim calcmode="lin" valueType="num">
                                      <p:cBhvr additive="base">
                                        <p:cTn id="8" dur="2000" fill="hold"/>
                                        <p:tgtEl>
                                          <p:spTgt spid="294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638A6"/>
            </a:gs>
            <a:gs pos="50000">
              <a:srgbClr val="D20000"/>
            </a:gs>
            <a:gs pos="100000">
              <a:srgbClr val="FFFFFF"/>
            </a:gs>
          </a:gsLst>
          <a:lin ang="2700000"/>
        </a:gradFill>
        <a:effectLst/>
      </p:bgPr>
    </p:bg>
    <p:spTree>
      <p:nvGrpSpPr>
        <p:cNvPr id="1" name=""/>
        <p:cNvGrpSpPr/>
        <p:nvPr/>
      </p:nvGrpSpPr>
      <p:grpSpPr>
        <a:xfrm>
          <a:off x="0" y="0"/>
          <a:ext cx="0" cy="0"/>
          <a:chOff x="0" y="0"/>
          <a:chExt cx="0" cy="0"/>
        </a:xfrm>
      </p:grpSpPr>
      <p:sp>
        <p:nvSpPr>
          <p:cNvPr id="122883" name="Text Box 3"/>
          <p:cNvSpPr txBox="1">
            <a:spLocks noChangeArrowheads="1"/>
          </p:cNvSpPr>
          <p:nvPr/>
        </p:nvSpPr>
        <p:spPr bwMode="auto">
          <a:xfrm>
            <a:off x="152400" y="228600"/>
            <a:ext cx="8991600" cy="1816100"/>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However, regarding this mass naturalization, officials of the British and American governments made protests on three separate occasions, pointing out that there was no legal basis for such an order. </a:t>
            </a:r>
          </a:p>
        </p:txBody>
      </p:sp>
      <p:sp>
        <p:nvSpPr>
          <p:cNvPr id="122884" name="Text Box 4"/>
          <p:cNvSpPr txBox="1">
            <a:spLocks noChangeArrowheads="1"/>
          </p:cNvSpPr>
          <p:nvPr/>
        </p:nvSpPr>
        <p:spPr bwMode="auto">
          <a:xfrm>
            <a:off x="152400" y="2133600"/>
            <a:ext cx="8991600" cy="954088"/>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After all, the post-war peace treaty had not yet been drafted or signed. </a:t>
            </a:r>
          </a:p>
        </p:txBody>
      </p:sp>
      <p:sp>
        <p:nvSpPr>
          <p:cNvPr id="122887" name="Text Box 7"/>
          <p:cNvSpPr txBox="1">
            <a:spLocks noChangeArrowheads="1"/>
          </p:cNvSpPr>
          <p:nvPr/>
        </p:nvSpPr>
        <p:spPr bwMode="auto">
          <a:xfrm>
            <a:off x="228600" y="3276600"/>
            <a:ext cx="8763000" cy="1815882"/>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Importantly, as the military occupation of Taiwan began on October 25, 1945, with the surrender of Japanese troops, such an order is prohibited under the laws of war. </a:t>
            </a:r>
          </a:p>
        </p:txBody>
      </p:sp>
      <p:sp>
        <p:nvSpPr>
          <p:cNvPr id="122888" name="Text Box 8"/>
          <p:cNvSpPr txBox="1">
            <a:spLocks noChangeArrowheads="1"/>
          </p:cNvSpPr>
          <p:nvPr/>
        </p:nvSpPr>
        <p:spPr bwMode="auto">
          <a:xfrm>
            <a:off x="1447800" y="5029200"/>
            <a:ext cx="7010400" cy="1338828"/>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eaLnBrk="1" hangingPunct="1">
              <a:spcBef>
                <a:spcPct val="50000"/>
              </a:spcBef>
              <a:defRPr/>
            </a:pPr>
            <a:r>
              <a:rPr lang="en-US" altLang="zh-TW" sz="27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From the perspective of ROC law, it is also impossible to understand the legal basis for such a military order.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additive="base">
                                        <p:cTn id="7" dur="2000" fill="hold"/>
                                        <p:tgtEl>
                                          <p:spTgt spid="122884"/>
                                        </p:tgtEl>
                                        <p:attrNameLst>
                                          <p:attrName>ppt_x</p:attrName>
                                        </p:attrNameLst>
                                      </p:cBhvr>
                                      <p:tavLst>
                                        <p:tav tm="0">
                                          <p:val>
                                            <p:strVal val="#ppt_x"/>
                                          </p:val>
                                        </p:tav>
                                        <p:tav tm="100000">
                                          <p:val>
                                            <p:strVal val="#ppt_x"/>
                                          </p:val>
                                        </p:tav>
                                      </p:tavLst>
                                    </p:anim>
                                    <p:anim calcmode="lin" valueType="num">
                                      <p:cBhvr additive="base">
                                        <p:cTn id="8" dur="2000" fill="hold"/>
                                        <p:tgtEl>
                                          <p:spTgt spid="12288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2887"/>
                                        </p:tgtEl>
                                        <p:attrNameLst>
                                          <p:attrName>style.visibility</p:attrName>
                                        </p:attrNameLst>
                                      </p:cBhvr>
                                      <p:to>
                                        <p:strVal val="visible"/>
                                      </p:to>
                                    </p:set>
                                    <p:anim calcmode="lin" valueType="num">
                                      <p:cBhvr additive="base">
                                        <p:cTn id="12" dur="2000" fill="hold"/>
                                        <p:tgtEl>
                                          <p:spTgt spid="122887"/>
                                        </p:tgtEl>
                                        <p:attrNameLst>
                                          <p:attrName>ppt_x</p:attrName>
                                        </p:attrNameLst>
                                      </p:cBhvr>
                                      <p:tavLst>
                                        <p:tav tm="0">
                                          <p:val>
                                            <p:strVal val="#ppt_x"/>
                                          </p:val>
                                        </p:tav>
                                        <p:tav tm="100000">
                                          <p:val>
                                            <p:strVal val="#ppt_x"/>
                                          </p:val>
                                        </p:tav>
                                      </p:tavLst>
                                    </p:anim>
                                    <p:anim calcmode="lin" valueType="num">
                                      <p:cBhvr additive="base">
                                        <p:cTn id="13" dur="2000" fill="hold"/>
                                        <p:tgtEl>
                                          <p:spTgt spid="122887"/>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2888"/>
                                        </p:tgtEl>
                                        <p:attrNameLst>
                                          <p:attrName>style.visibility</p:attrName>
                                        </p:attrNameLst>
                                      </p:cBhvr>
                                      <p:to>
                                        <p:strVal val="visible"/>
                                      </p:to>
                                    </p:set>
                                    <p:anim calcmode="lin" valueType="num">
                                      <p:cBhvr additive="base">
                                        <p:cTn id="17" dur="2000" fill="hold"/>
                                        <p:tgtEl>
                                          <p:spTgt spid="122888"/>
                                        </p:tgtEl>
                                        <p:attrNameLst>
                                          <p:attrName>ppt_x</p:attrName>
                                        </p:attrNameLst>
                                      </p:cBhvr>
                                      <p:tavLst>
                                        <p:tav tm="0">
                                          <p:val>
                                            <p:strVal val="#ppt_x"/>
                                          </p:val>
                                        </p:tav>
                                        <p:tav tm="100000">
                                          <p:val>
                                            <p:strVal val="#ppt_x"/>
                                          </p:val>
                                        </p:tav>
                                      </p:tavLst>
                                    </p:anim>
                                    <p:anim calcmode="lin" valueType="num">
                                      <p:cBhvr additive="base">
                                        <p:cTn id="18" dur="2000" fill="hold"/>
                                        <p:tgtEl>
                                          <p:spTgt spid="1228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p:bldP spid="122887" grpId="0"/>
      <p:bldP spid="12288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97282" name="Picture 2" descr="newton"/>
          <p:cNvPicPr>
            <a:picLocks noChangeAspect="1" noChangeArrowheads="1"/>
          </p:cNvPicPr>
          <p:nvPr/>
        </p:nvPicPr>
        <p:blipFill>
          <a:blip r:embed="rId3" cstate="print"/>
          <a:srcRect/>
          <a:stretch>
            <a:fillRect/>
          </a:stretch>
        </p:blipFill>
        <p:spPr bwMode="auto">
          <a:xfrm>
            <a:off x="4800600" y="2743200"/>
            <a:ext cx="3113088" cy="3886200"/>
          </a:xfrm>
          <a:prstGeom prst="rect">
            <a:avLst/>
          </a:prstGeom>
          <a:ln>
            <a:noFill/>
          </a:ln>
          <a:effectLst>
            <a:softEdge rad="112500"/>
          </a:effectLst>
        </p:spPr>
      </p:pic>
      <p:sp>
        <p:nvSpPr>
          <p:cNvPr id="97283" name="Text Box 3"/>
          <p:cNvSpPr txBox="1">
            <a:spLocks noChangeArrowheads="1"/>
          </p:cNvSpPr>
          <p:nvPr/>
        </p:nvSpPr>
        <p:spPr bwMode="auto">
          <a:xfrm>
            <a:off x="609600" y="457200"/>
            <a:ext cx="8077200" cy="26781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800" b="1">
                <a:solidFill>
                  <a:schemeClr val="tx1"/>
                </a:solidFill>
                <a:effectLst>
                  <a:outerShdw blurRad="38100" dist="38100" dir="2700000" algn="tl">
                    <a:srgbClr val="69676D"/>
                  </a:outerShdw>
                </a:effectLst>
                <a:latin typeface="Candara" pitchFamily="34" charset="0"/>
                <a:cs typeface="Arial" charset="0"/>
              </a:rPr>
              <a:t>Issac Newton (1642 – 1727) was an English physicist, natural philosopher, mathematician, and astronomer.  During the lifetime of Newton, astronomers knew of eight planets, which included </a:t>
            </a:r>
            <a:r>
              <a:rPr lang="zh-TW" altLang="zh-TW" sz="2800" b="1">
                <a:solidFill>
                  <a:schemeClr val="tx1"/>
                </a:solidFill>
                <a:effectLst>
                  <a:outerShdw blurRad="38100" dist="38100" dir="2700000" algn="tl">
                    <a:srgbClr val="69676D"/>
                  </a:outerShdw>
                </a:effectLst>
                <a:latin typeface="Candara" pitchFamily="34" charset="0"/>
                <a:cs typeface="Arial" charset="0"/>
              </a:rPr>
              <a:t>Mercury, Venus, Mars, Jupiter, Saturn, Uranus, Neptune, and our Earth.</a:t>
            </a:r>
            <a:endParaRPr lang="en-US" altLang="zh-TW" sz="2800" b="1">
              <a:solidFill>
                <a:schemeClr val="tx1"/>
              </a:solidFill>
              <a:effectLst>
                <a:outerShdw blurRad="38100" dist="38100" dir="2700000" algn="tl">
                  <a:srgbClr val="69676D"/>
                </a:outerShdw>
              </a:effectLst>
              <a:latin typeface="Candara" pitchFamily="34"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dissolve">
                                      <p:cBhvr>
                                        <p:cTn id="7" dur="3000"/>
                                        <p:tgtEl>
                                          <p:spTgt spid="97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1506" name="Picture 5" descr="constitution-roc"/>
          <p:cNvPicPr>
            <a:picLocks noGrp="1" noChangeAspect="1" noChangeArrowheads="1"/>
          </p:cNvPicPr>
          <p:nvPr>
            <p:ph/>
          </p:nvPr>
        </p:nvPicPr>
        <p:blipFill>
          <a:blip r:embed="rId3" cstate="print"/>
          <a:stretch>
            <a:fillRect/>
          </a:stretch>
        </p:blipFill>
        <p:spPr>
          <a:xfrm>
            <a:off x="1214437" y="747713"/>
            <a:ext cx="6715125" cy="4905375"/>
          </a:xfrm>
          <a:ln w="88900" cap="sq" cmpd="thickThin">
            <a:solidFill>
              <a:srgbClr val="000000"/>
            </a:solidFill>
          </a:ln>
          <a:effectLst>
            <a:innerShdw blurRad="76200">
              <a:srgbClr val="000000"/>
            </a:innerShdw>
          </a:effectLst>
        </p:spPr>
      </p:pic>
      <p:sp>
        <p:nvSpPr>
          <p:cNvPr id="21507" name="Text Box 6"/>
          <p:cNvSpPr txBox="1">
            <a:spLocks noChangeArrowheads="1"/>
          </p:cNvSpPr>
          <p:nvPr/>
        </p:nvSpPr>
        <p:spPr bwMode="auto">
          <a:xfrm>
            <a:off x="2743200" y="6019800"/>
            <a:ext cx="3810000" cy="584200"/>
          </a:xfrm>
          <a:prstGeom prst="rect">
            <a:avLst/>
          </a:prstGeom>
          <a:noFill/>
          <a:ln w="9525">
            <a:noFill/>
            <a:miter lim="800000"/>
            <a:headEnd/>
            <a:tailEnd/>
          </a:ln>
        </p:spPr>
        <p:txBody>
          <a:bodyPr>
            <a:spAutoFit/>
          </a:bodyPr>
          <a:lstStyle/>
          <a:p>
            <a:pPr algn="ctr">
              <a:spcBef>
                <a:spcPct val="50000"/>
              </a:spcBef>
              <a:defRPr/>
            </a:pPr>
            <a:r>
              <a:rPr lang="en-US" altLang="zh-TW" sz="3200" b="1" dirty="0">
                <a:solidFill>
                  <a:schemeClr val="tx1"/>
                </a:solidFill>
                <a:effectLst>
                  <a:outerShdw blurRad="38100" dist="38100" dir="2700000" algn="tl">
                    <a:srgbClr val="000000">
                      <a:alpha val="43137"/>
                    </a:srgbClr>
                  </a:outerShdw>
                </a:effectLst>
                <a:latin typeface="Candara" pitchFamily="34" charset="0"/>
              </a:rPr>
              <a:t>ROC Constitution</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23911" name="Picture 7" descr="imagesCAMDTCC3"/>
          <p:cNvPicPr>
            <a:picLocks noChangeAspect="1" noChangeArrowheads="1"/>
          </p:cNvPicPr>
          <p:nvPr/>
        </p:nvPicPr>
        <p:blipFill>
          <a:blip r:embed="rId3" cstate="print"/>
          <a:srcRect/>
          <a:stretch>
            <a:fillRect/>
          </a:stretch>
        </p:blipFill>
        <p:spPr bwMode="auto">
          <a:xfrm>
            <a:off x="1143000" y="2209800"/>
            <a:ext cx="2438400" cy="3244032"/>
          </a:xfrm>
          <a:prstGeom prst="rect">
            <a:avLst/>
          </a:prstGeom>
          <a:ln>
            <a:noFill/>
          </a:ln>
          <a:effectLst>
            <a:softEdge rad="112500"/>
          </a:effectLst>
        </p:spPr>
      </p:pic>
      <p:sp>
        <p:nvSpPr>
          <p:cNvPr id="22531" name="Text Box 8"/>
          <p:cNvSpPr txBox="1">
            <a:spLocks noChangeArrowheads="1"/>
          </p:cNvSpPr>
          <p:nvPr/>
        </p:nvSpPr>
        <p:spPr bwMode="auto">
          <a:xfrm rot="16200000">
            <a:off x="4164566" y="-961801"/>
            <a:ext cx="738664" cy="3733800"/>
          </a:xfrm>
          <a:prstGeom prst="rect">
            <a:avLst/>
          </a:prstGeom>
          <a:noFill/>
          <a:ln w="9525">
            <a:noFill/>
            <a:miter lim="800000"/>
            <a:headEnd/>
            <a:tailEnd/>
          </a:ln>
        </p:spPr>
        <p:txBody>
          <a:bodyPr vert="eaVert" wrap="square">
            <a:spAutoFit/>
          </a:bodyPr>
          <a:lstStyle/>
          <a:p>
            <a:pPr>
              <a:spcBef>
                <a:spcPct val="50000"/>
              </a:spcBef>
              <a:defRPr/>
            </a:pPr>
            <a:r>
              <a:rPr lang="en-US" altLang="zh-TW" b="1" dirty="0">
                <a:solidFill>
                  <a:schemeClr val="tx1"/>
                </a:solidFill>
                <a:effectLst>
                  <a:outerShdw blurRad="38100" dist="38100" dir="2700000" algn="tl">
                    <a:srgbClr val="000000">
                      <a:alpha val="43137"/>
                    </a:srgbClr>
                  </a:outerShdw>
                </a:effectLst>
                <a:latin typeface="Candara" pitchFamily="34" charset="0"/>
              </a:rPr>
              <a:t>The ROC Passport</a:t>
            </a:r>
          </a:p>
        </p:txBody>
      </p:sp>
      <p:sp>
        <p:nvSpPr>
          <p:cNvPr id="4" name="3 Flecha derecha"/>
          <p:cNvSpPr/>
          <p:nvPr/>
        </p:nvSpPr>
        <p:spPr>
          <a:xfrm>
            <a:off x="3886200" y="3429000"/>
            <a:ext cx="1371600" cy="838200"/>
          </a:xfrm>
          <a:prstGeom prst="rightArrow">
            <a:avLst/>
          </a:prstGeom>
        </p:spPr>
        <p:style>
          <a:lnRef idx="3">
            <a:schemeClr val="lt1"/>
          </a:lnRef>
          <a:fillRef idx="1">
            <a:schemeClr val="dk1"/>
          </a:fillRef>
          <a:effectRef idx="1">
            <a:schemeClr val="dk1"/>
          </a:effectRef>
          <a:fontRef idx="minor">
            <a:schemeClr val="lt1"/>
          </a:fontRef>
        </p:style>
        <p:txBody>
          <a:bodyPr anchor="ctr"/>
          <a:lstStyle/>
          <a:p>
            <a:pPr algn="ctr"/>
            <a:endParaRPr lang="es-ES" altLang="zh-TW">
              <a:solidFill>
                <a:srgbClr val="FFFFFF"/>
              </a:solidFill>
              <a:effectLst>
                <a:outerShdw blurRad="38100" dist="38100" dir="2700000" algn="tl">
                  <a:srgbClr val="69676D"/>
                </a:outerShdw>
              </a:effectLst>
            </a:endParaRPr>
          </a:p>
        </p:txBody>
      </p:sp>
      <p:pic>
        <p:nvPicPr>
          <p:cNvPr id="24581" name="Picture 7" descr="http://upload.wikimedia.org/wikipedia/commons/0/03/Taiwan_ROC_Passport.jpg"/>
          <p:cNvPicPr>
            <a:picLocks noChangeAspect="1" noChangeArrowheads="1"/>
          </p:cNvPicPr>
          <p:nvPr/>
        </p:nvPicPr>
        <p:blipFill>
          <a:blip r:embed="rId4" cstate="print"/>
          <a:srcRect/>
          <a:stretch>
            <a:fillRect/>
          </a:stretch>
        </p:blipFill>
        <p:spPr bwMode="auto">
          <a:xfrm>
            <a:off x="5562600" y="2209800"/>
            <a:ext cx="2246313" cy="31242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123911"/>
                                        </p:tgtEl>
                                        <p:attrNameLst>
                                          <p:attrName>style.visibility</p:attrName>
                                        </p:attrNameLst>
                                      </p:cBhvr>
                                      <p:to>
                                        <p:strVal val="visible"/>
                                      </p:to>
                                    </p:set>
                                    <p:animEffect transition="in" filter="blinds(vertical)">
                                      <p:cBhvr>
                                        <p:cTn id="7" dur="20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4931" name="Text Box 3"/>
          <p:cNvSpPr txBox="1">
            <a:spLocks noChangeArrowheads="1"/>
          </p:cNvSpPr>
          <p:nvPr/>
        </p:nvSpPr>
        <p:spPr bwMode="auto">
          <a:xfrm>
            <a:off x="2133600" y="609600"/>
            <a:ext cx="65532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As regards this 1946 mass naturalization, neither the ROC Nationality Law nor the Constitution has any relevant provisions. </a:t>
            </a:r>
          </a:p>
        </p:txBody>
      </p:sp>
      <p:sp>
        <p:nvSpPr>
          <p:cNvPr id="124933" name="Text Box 5"/>
          <p:cNvSpPr txBox="1">
            <a:spLocks noChangeArrowheads="1"/>
          </p:cNvSpPr>
          <p:nvPr/>
        </p:nvSpPr>
        <p:spPr bwMode="auto">
          <a:xfrm>
            <a:off x="2133600" y="2743200"/>
            <a:ext cx="6553200" cy="13731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Additionally, the contents of this military order were never ratified by the Legislative Yuan, nor made into a law. </a:t>
            </a:r>
          </a:p>
        </p:txBody>
      </p:sp>
      <p:sp>
        <p:nvSpPr>
          <p:cNvPr id="124934" name="Text Box 6"/>
          <p:cNvSpPr txBox="1">
            <a:spLocks noChangeArrowheads="1"/>
          </p:cNvSpPr>
          <p:nvPr/>
        </p:nvSpPr>
        <p:spPr bwMode="auto">
          <a:xfrm>
            <a:off x="2209800" y="4800600"/>
            <a:ext cx="6477000" cy="94615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Clearly then, the criteria of “permanent population” is very questionable.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4933"/>
                                        </p:tgtEl>
                                        <p:attrNameLst>
                                          <p:attrName>style.visibility</p:attrName>
                                        </p:attrNameLst>
                                      </p:cBhvr>
                                      <p:to>
                                        <p:strVal val="visible"/>
                                      </p:to>
                                    </p:set>
                                    <p:anim calcmode="lin" valueType="num">
                                      <p:cBhvr additive="base">
                                        <p:cTn id="7" dur="2000" fill="hold"/>
                                        <p:tgtEl>
                                          <p:spTgt spid="124933"/>
                                        </p:tgtEl>
                                        <p:attrNameLst>
                                          <p:attrName>ppt_x</p:attrName>
                                        </p:attrNameLst>
                                      </p:cBhvr>
                                      <p:tavLst>
                                        <p:tav tm="0">
                                          <p:val>
                                            <p:strVal val="#ppt_x"/>
                                          </p:val>
                                        </p:tav>
                                        <p:tav tm="100000">
                                          <p:val>
                                            <p:strVal val="#ppt_x"/>
                                          </p:val>
                                        </p:tav>
                                      </p:tavLst>
                                    </p:anim>
                                    <p:anim calcmode="lin" valueType="num">
                                      <p:cBhvr additive="base">
                                        <p:cTn id="8" dur="2000" fill="hold"/>
                                        <p:tgtEl>
                                          <p:spTgt spid="12493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4934"/>
                                        </p:tgtEl>
                                        <p:attrNameLst>
                                          <p:attrName>style.visibility</p:attrName>
                                        </p:attrNameLst>
                                      </p:cBhvr>
                                      <p:to>
                                        <p:strVal val="visible"/>
                                      </p:to>
                                    </p:set>
                                    <p:anim calcmode="lin" valueType="num">
                                      <p:cBhvr additive="base">
                                        <p:cTn id="12" dur="2000" fill="hold"/>
                                        <p:tgtEl>
                                          <p:spTgt spid="124934"/>
                                        </p:tgtEl>
                                        <p:attrNameLst>
                                          <p:attrName>ppt_x</p:attrName>
                                        </p:attrNameLst>
                                      </p:cBhvr>
                                      <p:tavLst>
                                        <p:tav tm="0">
                                          <p:val>
                                            <p:strVal val="#ppt_x"/>
                                          </p:val>
                                        </p:tav>
                                        <p:tav tm="100000">
                                          <p:val>
                                            <p:strVal val="#ppt_x"/>
                                          </p:val>
                                        </p:tav>
                                      </p:tavLst>
                                    </p:anim>
                                    <p:anim calcmode="lin" valueType="num">
                                      <p:cBhvr additive="base">
                                        <p:cTn id="13" dur="2000" fill="hold"/>
                                        <p:tgtEl>
                                          <p:spTgt spid="1249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p:bldP spid="12493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895600" y="457200"/>
            <a:ext cx="5867400" cy="26781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fontAlgn="b"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What about “government”?  The ROC central government relocated to Taipei, Taiwan, effective Dec. 10, 1949.  However, at that time Taiwan was still sovereign Japanese territory, it was not Chinese territory. </a:t>
            </a:r>
          </a:p>
        </p:txBody>
      </p:sp>
      <p:pic>
        <p:nvPicPr>
          <p:cNvPr id="26627" name="Picture 5" descr="C:\Users\Julian\Documents\Freelancer\PPT Proyect 2\Taiwan copia.png"/>
          <p:cNvPicPr>
            <a:picLocks noChangeAspect="1" noChangeArrowheads="1"/>
          </p:cNvPicPr>
          <p:nvPr/>
        </p:nvPicPr>
        <p:blipFill>
          <a:blip r:embed="rId3" cstate="print"/>
          <a:srcRect/>
          <a:stretch>
            <a:fillRect/>
          </a:stretch>
        </p:blipFill>
        <p:spPr bwMode="auto">
          <a:xfrm>
            <a:off x="4495800" y="3276600"/>
            <a:ext cx="2362200" cy="3352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8292" name="Text Box 4"/>
          <p:cNvSpPr txBox="1">
            <a:spLocks noChangeArrowheads="1"/>
          </p:cNvSpPr>
          <p:nvPr/>
        </p:nvSpPr>
        <p:spPr bwMode="auto">
          <a:xfrm>
            <a:off x="3124200" y="228600"/>
            <a:ext cx="6019800" cy="183197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800" b="1">
                <a:solidFill>
                  <a:schemeClr val="tx1"/>
                </a:solidFill>
                <a:effectLst>
                  <a:outerShdw blurRad="38100" dist="38100" dir="2700000" algn="tl">
                    <a:srgbClr val="69676D"/>
                  </a:outerShdw>
                </a:effectLst>
                <a:latin typeface="Candara" pitchFamily="34" charset="0"/>
              </a:rPr>
              <a:t>General Douglas MacArthur stated at a congressional hearing in</a:t>
            </a:r>
            <a:r>
              <a:rPr lang="en-US" altLang="zh-TW" sz="2900" b="1">
                <a:solidFill>
                  <a:schemeClr val="tx1"/>
                </a:solidFill>
                <a:effectLst>
                  <a:outerShdw blurRad="38100" dist="38100" dir="2700000" algn="tl">
                    <a:srgbClr val="69676D"/>
                  </a:outerShdw>
                </a:effectLst>
                <a:latin typeface="Candara" pitchFamily="34" charset="0"/>
              </a:rPr>
              <a:t> </a:t>
            </a:r>
            <a:r>
              <a:rPr lang="en-US" altLang="zh-TW" sz="2800" b="1" u="sng">
                <a:solidFill>
                  <a:schemeClr val="tx1"/>
                </a:solidFill>
                <a:effectLst>
                  <a:outerShdw blurRad="38100" dist="38100" dir="2700000" algn="tl">
                    <a:srgbClr val="69676D"/>
                  </a:outerShdw>
                </a:effectLst>
                <a:latin typeface="Candara" pitchFamily="34" charset="0"/>
              </a:rPr>
              <a:t>May 1951</a:t>
            </a:r>
            <a:r>
              <a:rPr lang="en-US" altLang="zh-TW" sz="2800" b="1">
                <a:solidFill>
                  <a:schemeClr val="tx1"/>
                </a:solidFill>
                <a:effectLst>
                  <a:outerShdw blurRad="38100" dist="38100" dir="2700000" algn="tl">
                    <a:srgbClr val="69676D"/>
                  </a:outerShdw>
                </a:effectLst>
                <a:latin typeface="Candara" pitchFamily="34" charset="0"/>
              </a:rPr>
              <a:t>, “Legalistically Formosa is still a part of the Empire of Japan.” </a:t>
            </a:r>
          </a:p>
        </p:txBody>
      </p:sp>
      <p:pic>
        <p:nvPicPr>
          <p:cNvPr id="268293" name="Picture 5" descr="MacArthur-at-manila"/>
          <p:cNvPicPr>
            <a:picLocks noChangeAspect="1" noChangeArrowheads="1"/>
          </p:cNvPicPr>
          <p:nvPr/>
        </p:nvPicPr>
        <p:blipFill>
          <a:blip r:embed="rId3" cstate="print"/>
          <a:srcRect/>
          <a:stretch>
            <a:fillRect/>
          </a:stretch>
        </p:blipFill>
        <p:spPr bwMode="auto">
          <a:xfrm>
            <a:off x="4114800" y="2514600"/>
            <a:ext cx="2486531" cy="3886200"/>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blinds(vertical)">
                                      <p:cBhvr>
                                        <p:cTn id="7" dur="2000"/>
                                        <p:tgtEl>
                                          <p:spTgt spid="268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8292"/>
                                        </p:tgtEl>
                                        <p:attrNameLst>
                                          <p:attrName>style.visibility</p:attrName>
                                        </p:attrNameLst>
                                      </p:cBhvr>
                                      <p:to>
                                        <p:strVal val="visible"/>
                                      </p:to>
                                    </p:set>
                                    <p:anim calcmode="lin" valueType="num">
                                      <p:cBhvr additive="base">
                                        <p:cTn id="12" dur="500" fill="hold"/>
                                        <p:tgtEl>
                                          <p:spTgt spid="268292"/>
                                        </p:tgtEl>
                                        <p:attrNameLst>
                                          <p:attrName>ppt_x</p:attrName>
                                        </p:attrNameLst>
                                      </p:cBhvr>
                                      <p:tavLst>
                                        <p:tav tm="0">
                                          <p:val>
                                            <p:strVal val="#ppt_x"/>
                                          </p:val>
                                        </p:tav>
                                        <p:tav tm="100000">
                                          <p:val>
                                            <p:strVal val="#ppt_x"/>
                                          </p:val>
                                        </p:tav>
                                      </p:tavLst>
                                    </p:anim>
                                    <p:anim calcmode="lin" valueType="num">
                                      <p:cBhvr additive="base">
                                        <p:cTn id="13" dur="500" fill="hold"/>
                                        <p:tgtEl>
                                          <p:spTgt spid="268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3352800" y="233363"/>
            <a:ext cx="4800600" cy="54324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From an examination of these simple facts, it is obvious that the status of the ROC government in Taiwan is abnormal. </a:t>
            </a:r>
          </a:p>
          <a:p>
            <a:pPr algn="ctr" eaLnBrk="1" hangingPunct="1">
              <a:spcBef>
                <a:spcPct val="50000"/>
              </a:spcBef>
              <a:defRPr/>
            </a:pPr>
            <a:r>
              <a:rPr lang="en-US" altLang="zh-TW" sz="13800" b="1" dirty="0">
                <a:solidFill>
                  <a:schemeClr val="tx1"/>
                </a:solidFill>
                <a:effectLst>
                  <a:outerShdw blurRad="38100" dist="38100" dir="2700000" algn="tl">
                    <a:srgbClr val="000000">
                      <a:alpha val="43137"/>
                    </a:srgbClr>
                  </a:outerShdw>
                </a:effectLst>
                <a:latin typeface="Candara" pitchFamily="34" charset="0"/>
              </a:rPr>
              <a:t>?</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35001">
              <a:srgbClr val="D20000"/>
            </a:gs>
            <a:gs pos="100000">
              <a:srgbClr val="0638A6"/>
            </a:gs>
          </a:gsLst>
          <a:lin ang="2700000" scaled="1"/>
        </a:gradFill>
        <a:effectLst/>
      </p:bgPr>
    </p:bg>
    <p:spTree>
      <p:nvGrpSpPr>
        <p:cNvPr id="1" name=""/>
        <p:cNvGrpSpPr/>
        <p:nvPr/>
      </p:nvGrpSpPr>
      <p:grpSpPr>
        <a:xfrm>
          <a:off x="0" y="0"/>
          <a:ext cx="0" cy="0"/>
          <a:chOff x="0" y="0"/>
          <a:chExt cx="0" cy="0"/>
        </a:xfrm>
      </p:grpSpPr>
      <p:sp>
        <p:nvSpPr>
          <p:cNvPr id="271363" name="Text Box 3"/>
          <p:cNvSpPr txBox="1">
            <a:spLocks noChangeArrowheads="1"/>
          </p:cNvSpPr>
          <p:nvPr/>
        </p:nvSpPr>
        <p:spPr bwMode="auto">
          <a:xfrm>
            <a:off x="228600" y="381000"/>
            <a:ext cx="8686800" cy="9540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The fourth criteria is the ability to conduct foreign relations. </a:t>
            </a:r>
          </a:p>
        </p:txBody>
      </p:sp>
      <p:sp>
        <p:nvSpPr>
          <p:cNvPr id="271364" name="Text Box 4"/>
          <p:cNvSpPr txBox="1">
            <a:spLocks noChangeArrowheads="1"/>
          </p:cNvSpPr>
          <p:nvPr/>
        </p:nvSpPr>
        <p:spPr bwMode="auto">
          <a:xfrm>
            <a:off x="228600" y="3962400"/>
            <a:ext cx="8686800" cy="24622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As explained above, when the ROC moved its central government to Taiwan in December 1949, it was moving outside of its own national territory.  </a:t>
            </a:r>
          </a:p>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Under international law, this means the ROC became a government in exile. </a:t>
            </a:r>
          </a:p>
        </p:txBody>
      </p:sp>
      <p:pic>
        <p:nvPicPr>
          <p:cNvPr id="29701" name="Picture 5" descr="The flag of the Republic of China, from the time of the Second World War."/>
          <p:cNvPicPr>
            <a:picLocks noChangeAspect="1" noChangeArrowheads="1"/>
          </p:cNvPicPr>
          <p:nvPr/>
        </p:nvPicPr>
        <p:blipFill>
          <a:blip r:embed="rId2" cstate="print"/>
          <a:srcRect/>
          <a:stretch>
            <a:fillRect/>
          </a:stretch>
        </p:blipFill>
        <p:spPr bwMode="auto">
          <a:xfrm>
            <a:off x="2781300" y="1219200"/>
            <a:ext cx="3581400" cy="260465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1364"/>
                                        </p:tgtEl>
                                        <p:attrNameLst>
                                          <p:attrName>style.visibility</p:attrName>
                                        </p:attrNameLst>
                                      </p:cBhvr>
                                      <p:to>
                                        <p:strVal val="visible"/>
                                      </p:to>
                                    </p:set>
                                    <p:anim calcmode="lin" valueType="num">
                                      <p:cBhvr additive="base">
                                        <p:cTn id="7" dur="500" fill="hold"/>
                                        <p:tgtEl>
                                          <p:spTgt spid="271364"/>
                                        </p:tgtEl>
                                        <p:attrNameLst>
                                          <p:attrName>ppt_x</p:attrName>
                                        </p:attrNameLst>
                                      </p:cBhvr>
                                      <p:tavLst>
                                        <p:tav tm="0">
                                          <p:val>
                                            <p:strVal val="#ppt_x"/>
                                          </p:val>
                                        </p:tav>
                                        <p:tav tm="100000">
                                          <p:val>
                                            <p:strVal val="#ppt_x"/>
                                          </p:val>
                                        </p:tav>
                                      </p:tavLst>
                                    </p:anim>
                                    <p:anim calcmode="lin" valueType="num">
                                      <p:cBhvr additive="base">
                                        <p:cTn id="8" dur="500" fill="hold"/>
                                        <p:tgtEl>
                                          <p:spTgt spid="271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638A6"/>
            </a:gs>
            <a:gs pos="67000">
              <a:srgbClr val="D20000"/>
            </a:gs>
            <a:gs pos="100000">
              <a:schemeClr val="tx1"/>
            </a:gs>
          </a:gsLst>
          <a:lin ang="5400000" scaled="0"/>
        </a:gradFill>
        <a:effectLst/>
      </p:bgPr>
    </p:bg>
    <p:spTree>
      <p:nvGrpSpPr>
        <p:cNvPr id="1" name=""/>
        <p:cNvGrpSpPr/>
        <p:nvPr/>
      </p:nvGrpSpPr>
      <p:grpSpPr>
        <a:xfrm>
          <a:off x="0" y="0"/>
          <a:ext cx="0" cy="0"/>
          <a:chOff x="0" y="0"/>
          <a:chExt cx="0" cy="0"/>
        </a:xfrm>
      </p:grpSpPr>
      <p:sp>
        <p:nvSpPr>
          <p:cNvPr id="2" name="矩形 1"/>
          <p:cNvSpPr/>
          <p:nvPr/>
        </p:nvSpPr>
        <p:spPr>
          <a:xfrm>
            <a:off x="533400" y="1447800"/>
            <a:ext cx="8458200" cy="1816100"/>
          </a:xfrm>
          <a:prstGeom prst="rect">
            <a:avLst/>
          </a:prstGeom>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Today, many people are still confused about the historical and legal record, and say that “Taiwan equals the ROC.” However, such a statement is erroneous. </a:t>
            </a:r>
          </a:p>
        </p:txBody>
      </p:sp>
      <p:sp>
        <p:nvSpPr>
          <p:cNvPr id="3" name="矩形 2"/>
          <p:cNvSpPr/>
          <p:nvPr/>
        </p:nvSpPr>
        <p:spPr>
          <a:xfrm>
            <a:off x="609600" y="3657600"/>
            <a:ext cx="7315200" cy="1816100"/>
          </a:xfrm>
          <a:prstGeom prst="rect">
            <a:avLst/>
          </a:prstGeom>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Consequently, we should recognize that the ROC government’s efforts to build “foreign relations” with other countries in fact have little or no relevance to Taiwan.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35001">
              <a:srgbClr val="D20000"/>
            </a:gs>
            <a:gs pos="100000">
              <a:srgbClr val="0638A6"/>
            </a:gs>
          </a:gsLst>
          <a:lin ang="2700000" scaled="1"/>
        </a:gradFill>
        <a:effectLst/>
      </p:bgPr>
    </p:bg>
    <p:spTree>
      <p:nvGrpSpPr>
        <p:cNvPr id="1" name=""/>
        <p:cNvGrpSpPr/>
        <p:nvPr/>
      </p:nvGrpSpPr>
      <p:grpSpPr>
        <a:xfrm>
          <a:off x="0" y="0"/>
          <a:ext cx="0" cy="0"/>
          <a:chOff x="0" y="0"/>
          <a:chExt cx="0" cy="0"/>
        </a:xfrm>
      </p:grpSpPr>
      <p:sp>
        <p:nvSpPr>
          <p:cNvPr id="129027" name="Text Box 3"/>
          <p:cNvSpPr txBox="1">
            <a:spLocks noChangeArrowheads="1"/>
          </p:cNvSpPr>
          <p:nvPr/>
        </p:nvSpPr>
        <p:spPr bwMode="auto">
          <a:xfrm>
            <a:off x="457200" y="381000"/>
            <a:ext cx="8077200" cy="26781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800" b="1">
                <a:solidFill>
                  <a:schemeClr val="tx1"/>
                </a:solidFill>
                <a:effectLst>
                  <a:outerShdw blurRad="38100" dist="38100" dir="2700000" algn="tl">
                    <a:srgbClr val="C0C0C0"/>
                  </a:outerShdw>
                </a:effectLst>
                <a:latin typeface="Candara" pitchFamily="34" charset="0"/>
              </a:rPr>
              <a:t>After examining these four criteria in detail, we need to follow in the path of Issac Newton, who bravely cast aside the Pope’s teachings.  We need to courageously discard the premise that the ROC educational and political authorities have used to brainwash us for so many years, namely – </a:t>
            </a:r>
          </a:p>
        </p:txBody>
      </p:sp>
      <p:sp>
        <p:nvSpPr>
          <p:cNvPr id="129028" name="Text Box 4"/>
          <p:cNvSpPr txBox="1">
            <a:spLocks noChangeArrowheads="1"/>
          </p:cNvSpPr>
          <p:nvPr/>
        </p:nvSpPr>
        <p:spPr bwMode="auto">
          <a:xfrm>
            <a:off x="381000" y="3276600"/>
            <a:ext cx="8305800" cy="954088"/>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spcBef>
                <a:spcPct val="50000"/>
              </a:spcBef>
              <a:defRPr/>
            </a:pPr>
            <a:r>
              <a:rPr lang="en-US" altLang="zh-TW" sz="2800" b="1" i="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andara" pitchFamily="34" charset="0"/>
                <a:cs typeface="Times New Roman" pitchFamily="18" charset="0"/>
              </a:rPr>
              <a:t>“The ROC on Taiwan is a sovereign independent nation.” </a:t>
            </a:r>
          </a:p>
        </p:txBody>
      </p:sp>
      <p:sp>
        <p:nvSpPr>
          <p:cNvPr id="129033" name="Text Box 9"/>
          <p:cNvSpPr txBox="1">
            <a:spLocks noChangeArrowheads="1"/>
          </p:cNvSpPr>
          <p:nvPr/>
        </p:nvSpPr>
        <p:spPr bwMode="auto">
          <a:xfrm>
            <a:off x="381000" y="4419600"/>
            <a:ext cx="8305800" cy="94615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In international political and legal circles, such a premise is untenable. </a:t>
            </a:r>
          </a:p>
        </p:txBody>
      </p:sp>
      <p:sp>
        <p:nvSpPr>
          <p:cNvPr id="129034" name="Text Box 10"/>
          <p:cNvSpPr txBox="1">
            <a:spLocks noChangeArrowheads="1"/>
          </p:cNvSpPr>
          <p:nvPr/>
        </p:nvSpPr>
        <p:spPr bwMode="auto">
          <a:xfrm>
            <a:off x="457200" y="5791200"/>
            <a:ext cx="8382000" cy="52387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Moreover, such a premise is actually very dangerous!!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129028"/>
                                        </p:tgtEl>
                                        <p:attrNameLst>
                                          <p:attrName>style.visibility</p:attrName>
                                        </p:attrNameLst>
                                      </p:cBhvr>
                                      <p:to>
                                        <p:strVal val="visible"/>
                                      </p:to>
                                    </p:set>
                                    <p:animEffect transition="in" filter="fade">
                                      <p:cBhvr>
                                        <p:cTn id="7" dur="1000"/>
                                        <p:tgtEl>
                                          <p:spTgt spid="129028"/>
                                        </p:tgtEl>
                                      </p:cBhvr>
                                    </p:animEffect>
                                    <p:anim calcmode="lin" valueType="num">
                                      <p:cBhvr>
                                        <p:cTn id="8" dur="1000" fill="hold"/>
                                        <p:tgtEl>
                                          <p:spTgt spid="129028"/>
                                        </p:tgtEl>
                                        <p:attrNameLst>
                                          <p:attrName>ppt_x</p:attrName>
                                        </p:attrNameLst>
                                      </p:cBhvr>
                                      <p:tavLst>
                                        <p:tav tm="0">
                                          <p:val>
                                            <p:strVal val="#ppt_x-.1"/>
                                          </p:val>
                                        </p:tav>
                                        <p:tav tm="100000">
                                          <p:val>
                                            <p:strVal val="#ppt_x"/>
                                          </p:val>
                                        </p:tav>
                                      </p:tavLst>
                                    </p:anim>
                                    <p:anim calcmode="lin" valueType="num">
                                      <p:cBhvr>
                                        <p:cTn id="9" dur="1000" fill="hold"/>
                                        <p:tgtEl>
                                          <p:spTgt spid="129028"/>
                                        </p:tgtEl>
                                        <p:attrNameLst>
                                          <p:attrName>ppt_y</p:attrName>
                                        </p:attrNameLst>
                                      </p:cBhvr>
                                      <p:tavLst>
                                        <p:tav tm="0">
                                          <p:val>
                                            <p:strVal val="#ppt_y"/>
                                          </p:val>
                                        </p:tav>
                                        <p:tav tm="100000">
                                          <p:val>
                                            <p:strVal val="#ppt_y"/>
                                          </p:val>
                                        </p:tav>
                                      </p:tavLst>
                                    </p:anim>
                                  </p:childTnLst>
                                </p:cTn>
                              </p:par>
                            </p:childTnLst>
                          </p:cTn>
                        </p:par>
                        <p:par>
                          <p:cTn id="10" fill="hold">
                            <p:stCondLst>
                              <p:cond delay="55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129033"/>
                                        </p:tgtEl>
                                        <p:attrNameLst>
                                          <p:attrName>style.visibility</p:attrName>
                                        </p:attrNameLst>
                                      </p:cBhvr>
                                      <p:to>
                                        <p:strVal val="visible"/>
                                      </p:to>
                                    </p:set>
                                    <p:animEffect transition="in" filter="fade">
                                      <p:cBhvr>
                                        <p:cTn id="13" dur="1000"/>
                                        <p:tgtEl>
                                          <p:spTgt spid="129033"/>
                                        </p:tgtEl>
                                      </p:cBhvr>
                                    </p:animEffect>
                                    <p:anim calcmode="lin" valueType="num">
                                      <p:cBhvr>
                                        <p:cTn id="14" dur="1000" fill="hold"/>
                                        <p:tgtEl>
                                          <p:spTgt spid="129033"/>
                                        </p:tgtEl>
                                        <p:attrNameLst>
                                          <p:attrName>ppt_x</p:attrName>
                                        </p:attrNameLst>
                                      </p:cBhvr>
                                      <p:tavLst>
                                        <p:tav tm="0">
                                          <p:val>
                                            <p:strVal val="#ppt_x-.1"/>
                                          </p:val>
                                        </p:tav>
                                        <p:tav tm="100000">
                                          <p:val>
                                            <p:strVal val="#ppt_x"/>
                                          </p:val>
                                        </p:tav>
                                      </p:tavLst>
                                    </p:anim>
                                    <p:anim calcmode="lin" valueType="num">
                                      <p:cBhvr>
                                        <p:cTn id="15" dur="1000" fill="hold"/>
                                        <p:tgtEl>
                                          <p:spTgt spid="129033"/>
                                        </p:tgtEl>
                                        <p:attrNameLst>
                                          <p:attrName>ppt_y</p:attrName>
                                        </p:attrNameLst>
                                      </p:cBhvr>
                                      <p:tavLst>
                                        <p:tav tm="0">
                                          <p:val>
                                            <p:strVal val="#ppt_y"/>
                                          </p:val>
                                        </p:tav>
                                        <p:tav tm="100000">
                                          <p:val>
                                            <p:strVal val="#ppt_y"/>
                                          </p:val>
                                        </p:tav>
                                      </p:tavLst>
                                    </p:anim>
                                  </p:childTnLst>
                                </p:cTn>
                              </p:par>
                            </p:childTnLst>
                          </p:cTn>
                        </p:par>
                        <p:par>
                          <p:cTn id="16" fill="hold">
                            <p:stCondLst>
                              <p:cond delay="12800"/>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129034"/>
                                        </p:tgtEl>
                                        <p:attrNameLst>
                                          <p:attrName>style.visibility</p:attrName>
                                        </p:attrNameLst>
                                      </p:cBhvr>
                                      <p:to>
                                        <p:strVal val="visible"/>
                                      </p:to>
                                    </p:set>
                                    <p:animEffect transition="in" filter="fade">
                                      <p:cBhvr>
                                        <p:cTn id="19" dur="1000"/>
                                        <p:tgtEl>
                                          <p:spTgt spid="129034"/>
                                        </p:tgtEl>
                                      </p:cBhvr>
                                    </p:animEffect>
                                    <p:anim calcmode="lin" valueType="num">
                                      <p:cBhvr>
                                        <p:cTn id="20" dur="1000" fill="hold"/>
                                        <p:tgtEl>
                                          <p:spTgt spid="129034"/>
                                        </p:tgtEl>
                                        <p:attrNameLst>
                                          <p:attrName>ppt_x</p:attrName>
                                        </p:attrNameLst>
                                      </p:cBhvr>
                                      <p:tavLst>
                                        <p:tav tm="0">
                                          <p:val>
                                            <p:strVal val="#ppt_x-.1"/>
                                          </p:val>
                                        </p:tav>
                                        <p:tav tm="100000">
                                          <p:val>
                                            <p:strVal val="#ppt_x"/>
                                          </p:val>
                                        </p:tav>
                                      </p:tavLst>
                                    </p:anim>
                                    <p:anim calcmode="lin" valueType="num">
                                      <p:cBhvr>
                                        <p:cTn id="21" dur="1000" fill="hold"/>
                                        <p:tgtEl>
                                          <p:spTgt spid="1290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3" grpId="0"/>
      <p:bldP spid="12903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35001">
              <a:srgbClr val="D20000"/>
            </a:gs>
            <a:gs pos="100000">
              <a:srgbClr val="0638A6"/>
            </a:gs>
          </a:gsLst>
          <a:lin ang="2700000" scaled="1"/>
        </a:gradFill>
        <a:effectLst/>
      </p:bgPr>
    </p:bg>
    <p:spTree>
      <p:nvGrpSpPr>
        <p:cNvPr id="1" name=""/>
        <p:cNvGrpSpPr/>
        <p:nvPr/>
      </p:nvGrpSpPr>
      <p:grpSpPr>
        <a:xfrm>
          <a:off x="0" y="0"/>
          <a:ext cx="0" cy="0"/>
          <a:chOff x="0" y="0"/>
          <a:chExt cx="0" cy="0"/>
        </a:xfrm>
      </p:grpSpPr>
      <p:pic>
        <p:nvPicPr>
          <p:cNvPr id="32771" name="Picture 6" descr="C:\Users\Julian\Documents\Personal\2015\Freelancer\taiwanbasic\1PPT\Sin título.png"/>
          <p:cNvPicPr>
            <a:picLocks noChangeAspect="1" noChangeArrowheads="1"/>
          </p:cNvPicPr>
          <p:nvPr/>
        </p:nvPicPr>
        <p:blipFill>
          <a:blip r:embed="rId2" cstate="print"/>
          <a:srcRect/>
          <a:stretch>
            <a:fillRect/>
          </a:stretch>
        </p:blipFill>
        <p:spPr bwMode="auto">
          <a:xfrm>
            <a:off x="381000" y="609600"/>
            <a:ext cx="8610600" cy="2590800"/>
          </a:xfrm>
          <a:prstGeom prst="rect">
            <a:avLst/>
          </a:prstGeom>
          <a:noFill/>
          <a:ln w="9525">
            <a:noFill/>
            <a:miter lim="800000"/>
            <a:headEnd/>
            <a:tailEnd/>
          </a:ln>
        </p:spPr>
      </p:pic>
      <p:pic>
        <p:nvPicPr>
          <p:cNvPr id="29699" name="Picture 5" descr="mofa"/>
          <p:cNvPicPr>
            <a:picLocks noGrp="1" noChangeAspect="1" noChangeArrowheads="1"/>
          </p:cNvPicPr>
          <p:nvPr>
            <p:ph idx="1"/>
          </p:nvPr>
        </p:nvPicPr>
        <p:blipFill>
          <a:blip r:embed="rId3" cstate="print"/>
          <a:stretch>
            <a:fillRect/>
          </a:stretch>
        </p:blipFill>
        <p:spPr>
          <a:xfrm>
            <a:off x="2667000" y="3733800"/>
            <a:ext cx="3551238" cy="2438400"/>
          </a:xfrm>
          <a:ln>
            <a:solidFill>
              <a:schemeClr val="accent1">
                <a:lumMod val="40000"/>
                <a:lumOff val="60000"/>
              </a:schemeClr>
            </a:solidFill>
          </a:ln>
          <a:effectLst>
            <a:outerShdw blurRad="292100" dist="139700" dir="2700000" algn="tl" rotWithShape="0">
              <a:srgbClr val="333333">
                <a:alpha val="65000"/>
              </a:srgbClr>
            </a:outerShdw>
          </a:effectLst>
        </p:spPr>
      </p:pic>
      <p:sp>
        <p:nvSpPr>
          <p:cNvPr id="29698" name="Rectangle 2"/>
          <p:cNvSpPr>
            <a:spLocks noGrp="1" noChangeArrowheads="1"/>
          </p:cNvSpPr>
          <p:nvPr>
            <p:ph type="title"/>
          </p:nvPr>
        </p:nvSpPr>
        <p:spPr>
          <a:xfrm>
            <a:off x="1676400" y="1066800"/>
            <a:ext cx="6019800" cy="167640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2700">
            <a:solidFill>
              <a:schemeClr val="accent1">
                <a:lumMod val="40000"/>
                <a:lumOff val="60000"/>
              </a:schemeClr>
            </a:solidFill>
            <a:prstDash val="solid"/>
          </a:ln>
        </p:spPr>
        <p:txBody>
          <a:bodyPr>
            <a:no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n-US" altLang="zh-TW" sz="3600" dirty="0" smtClean="0">
                <a:solidFill>
                  <a:schemeClr val="bg1"/>
                </a:solidFill>
                <a:latin typeface="Candara" pitchFamily="34" charset="0"/>
              </a:rPr>
              <a:t>Ministry of Foreign Affairs, Republic of China   </a:t>
            </a:r>
            <a:r>
              <a:rPr lang="en-US" altLang="zh-TW" sz="2800" i="1" dirty="0" smtClean="0">
                <a:solidFill>
                  <a:schemeClr val="bg1"/>
                </a:solidFill>
                <a:latin typeface="Candara" pitchFamily="34" charset="0"/>
              </a:rPr>
              <a:t>on Taiwan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1905000"/>
          </a:xfrm>
          <a:prstGeom prst="rect">
            <a:avLst/>
          </a:prstGeom>
          <a:noFill/>
          <a:ln w="57150">
            <a:noFill/>
            <a:miter lim="800000"/>
            <a:headEnd/>
            <a:tailEnd/>
          </a:ln>
        </p:spPr>
        <p:txBody>
          <a:bodyPr wrap="none" anchor="ctr"/>
          <a:lstStyle/>
          <a:p>
            <a:endParaRPr lang="zh-TW" altLang="en-US"/>
          </a:p>
        </p:txBody>
      </p:sp>
      <p:sp>
        <p:nvSpPr>
          <p:cNvPr id="98307" name="Text Box 3"/>
          <p:cNvSpPr txBox="1">
            <a:spLocks noChangeArrowheads="1"/>
          </p:cNvSpPr>
          <p:nvPr/>
        </p:nvSpPr>
        <p:spPr bwMode="auto">
          <a:xfrm>
            <a:off x="685800" y="381000"/>
            <a:ext cx="7620000" cy="18161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During the 1600s and into the 1700s, the religious teachings of the Church were very authoritarian. The official teachings held that the Earth was the center of the Universe. </a:t>
            </a:r>
          </a:p>
        </p:txBody>
      </p:sp>
      <p:sp>
        <p:nvSpPr>
          <p:cNvPr id="98308" name="Text Box 4"/>
          <p:cNvSpPr txBox="1">
            <a:spLocks noChangeArrowheads="1"/>
          </p:cNvSpPr>
          <p:nvPr/>
        </p:nvSpPr>
        <p:spPr bwMode="auto">
          <a:xfrm>
            <a:off x="1219200" y="1447800"/>
            <a:ext cx="7162800" cy="64135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b="1">
                <a:solidFill>
                  <a:srgbClr val="FF66FF"/>
                </a:solidFill>
                <a:latin typeface="標楷體" pitchFamily="65" charset="-120"/>
                <a:ea typeface="標楷體" pitchFamily="65" charset="-120"/>
              </a:rPr>
              <a:t>      </a:t>
            </a:r>
            <a:endParaRPr lang="en-US" altLang="zh-TW" sz="2800"/>
          </a:p>
        </p:txBody>
      </p:sp>
      <p:pic>
        <p:nvPicPr>
          <p:cNvPr id="4105" name="Picture 9" descr="http://upload.wikimedia.org/wikipedia/commons/b/bb/Geocentrism.jpg"/>
          <p:cNvPicPr>
            <a:picLocks noChangeAspect="1" noChangeArrowheads="1"/>
          </p:cNvPicPr>
          <p:nvPr/>
        </p:nvPicPr>
        <p:blipFill>
          <a:blip r:embed="rId3" cstate="print"/>
          <a:srcRect/>
          <a:stretch>
            <a:fillRect/>
          </a:stretch>
        </p:blipFill>
        <p:spPr bwMode="auto">
          <a:xfrm>
            <a:off x="2667000" y="2209800"/>
            <a:ext cx="3886200" cy="4445267"/>
          </a:xfrm>
          <a:prstGeom prst="rect">
            <a:avLst/>
          </a:prstGeom>
          <a:ln>
            <a:noFill/>
          </a:ln>
          <a:effectLst>
            <a:softEdge rad="112500"/>
          </a:effec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638A6"/>
            </a:gs>
            <a:gs pos="23000">
              <a:srgbClr val="D20000"/>
            </a:gs>
            <a:gs pos="83000">
              <a:srgbClr val="FFFFFF"/>
            </a:gs>
            <a:gs pos="100000">
              <a:srgbClr val="FFFFFF"/>
            </a:gs>
          </a:gsLst>
          <a:lin ang="600000"/>
        </a:gradFill>
        <a:effectLst/>
      </p:bgPr>
    </p:bg>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457200" y="381000"/>
            <a:ext cx="81534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800" b="1">
                <a:solidFill>
                  <a:schemeClr val="tx1"/>
                </a:solidFill>
                <a:effectLst>
                  <a:outerShdw blurRad="38100" dist="38100" dir="2700000" algn="tl">
                    <a:srgbClr val="000000"/>
                  </a:outerShdw>
                </a:effectLst>
                <a:latin typeface="Candara" pitchFamily="34" charset="0"/>
              </a:rPr>
              <a:t>We must not forget that in the international community, “the People’s Republic of China is the successor to the Republic of China.” </a:t>
            </a:r>
          </a:p>
        </p:txBody>
      </p:sp>
      <p:sp>
        <p:nvSpPr>
          <p:cNvPr id="131076" name="Text Box 4"/>
          <p:cNvSpPr txBox="1">
            <a:spLocks noChangeArrowheads="1"/>
          </p:cNvSpPr>
          <p:nvPr/>
        </p:nvSpPr>
        <p:spPr bwMode="auto">
          <a:xfrm>
            <a:off x="533400" y="1828800"/>
            <a:ext cx="7772400" cy="9540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Certainly, the United Nations and all its subsidiary agencies all hold to such an interpretation. </a:t>
            </a:r>
          </a:p>
        </p:txBody>
      </p:sp>
      <p:pic>
        <p:nvPicPr>
          <p:cNvPr id="131078" name="Picture 6" descr="untitled"/>
          <p:cNvPicPr>
            <a:picLocks noChangeAspect="1" noChangeArrowheads="1"/>
          </p:cNvPicPr>
          <p:nvPr/>
        </p:nvPicPr>
        <p:blipFill>
          <a:blip r:embed="rId2" cstate="print"/>
          <a:srcRect/>
          <a:stretch>
            <a:fillRect/>
          </a:stretch>
        </p:blipFill>
        <p:spPr bwMode="auto">
          <a:xfrm>
            <a:off x="1905000" y="3048000"/>
            <a:ext cx="5105400" cy="3417048"/>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31076"/>
                                        </p:tgtEl>
                                        <p:attrNameLst>
                                          <p:attrName>style.visibility</p:attrName>
                                        </p:attrNameLst>
                                      </p:cBhvr>
                                      <p:to>
                                        <p:strVal val="visible"/>
                                      </p:to>
                                    </p:set>
                                    <p:animEffect transition="in" filter="fade">
                                      <p:cBhvr>
                                        <p:cTn id="7" dur="1000"/>
                                        <p:tgtEl>
                                          <p:spTgt spid="131076"/>
                                        </p:tgtEl>
                                      </p:cBhvr>
                                    </p:animEffect>
                                    <p:anim calcmode="lin" valueType="num">
                                      <p:cBhvr>
                                        <p:cTn id="8" dur="1000" fill="hold"/>
                                        <p:tgtEl>
                                          <p:spTgt spid="131076"/>
                                        </p:tgtEl>
                                        <p:attrNameLst>
                                          <p:attrName>ppt_x</p:attrName>
                                        </p:attrNameLst>
                                      </p:cBhvr>
                                      <p:tavLst>
                                        <p:tav tm="0">
                                          <p:val>
                                            <p:strVal val="#ppt_x-.1"/>
                                          </p:val>
                                        </p:tav>
                                        <p:tav tm="100000">
                                          <p:val>
                                            <p:strVal val="#ppt_x"/>
                                          </p:val>
                                        </p:tav>
                                      </p:tavLst>
                                    </p:anim>
                                    <p:anim calcmode="lin" valueType="num">
                                      <p:cBhvr>
                                        <p:cTn id="9" dur="1000" fill="hold"/>
                                        <p:tgtEl>
                                          <p:spTgt spid="131076"/>
                                        </p:tgtEl>
                                        <p:attrNameLst>
                                          <p:attrName>ppt_y</p:attrName>
                                        </p:attrNameLst>
                                      </p:cBhvr>
                                      <p:tavLst>
                                        <p:tav tm="0">
                                          <p:val>
                                            <p:strVal val="#ppt_y"/>
                                          </p:val>
                                        </p:tav>
                                        <p:tav tm="100000">
                                          <p:val>
                                            <p:strVal val="#ppt_y"/>
                                          </p:val>
                                        </p:tav>
                                      </p:tavLst>
                                    </p:anim>
                                  </p:childTnLst>
                                </p:cTn>
                              </p:par>
                              <p:par>
                                <p:cTn id="10" presetID="3" presetClass="entr" presetSubtype="5" fill="hold" nodeType="withEffect">
                                  <p:stCondLst>
                                    <p:cond delay="0"/>
                                  </p:stCondLst>
                                  <p:childTnLst>
                                    <p:set>
                                      <p:cBhvr>
                                        <p:cTn id="11" dur="1" fill="hold">
                                          <p:stCondLst>
                                            <p:cond delay="0"/>
                                          </p:stCondLst>
                                        </p:cTn>
                                        <p:tgtEl>
                                          <p:spTgt spid="131078"/>
                                        </p:tgtEl>
                                        <p:attrNameLst>
                                          <p:attrName>style.visibility</p:attrName>
                                        </p:attrNameLst>
                                      </p:cBhvr>
                                      <p:to>
                                        <p:strVal val="visible"/>
                                      </p:to>
                                    </p:set>
                                    <p:animEffect transition="in" filter="blinds(vertical)">
                                      <p:cBhvr>
                                        <p:cTn id="12" dur="2000"/>
                                        <p:tgtEl>
                                          <p:spTgt spid="13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2099" name="Text Box 3"/>
          <p:cNvSpPr txBox="1">
            <a:spLocks noChangeArrowheads="1"/>
          </p:cNvSpPr>
          <p:nvPr/>
        </p:nvSpPr>
        <p:spPr bwMode="auto">
          <a:xfrm>
            <a:off x="457200" y="4267200"/>
            <a:ext cx="8305800" cy="1815882"/>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So, if we stress that the Republic of China in Taiwan is a sovereign independent nation, we are forced to conclude that Taiwan belongs to the People’s Republic of China (PRC)!! </a:t>
            </a: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76484" name="Picture 4" descr="imagesCAIQL01R"/>
          <p:cNvPicPr>
            <a:picLocks noChangeAspect="1" noChangeArrowheads="1"/>
          </p:cNvPicPr>
          <p:nvPr/>
        </p:nvPicPr>
        <p:blipFill>
          <a:blip r:embed="rId3" cstate="print"/>
          <a:srcRect/>
          <a:stretch>
            <a:fillRect/>
          </a:stretch>
        </p:blipFill>
        <p:spPr bwMode="auto">
          <a:xfrm>
            <a:off x="2057400" y="1447800"/>
            <a:ext cx="4953000" cy="49748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771" name="Text Box 6"/>
          <p:cNvSpPr txBox="1">
            <a:spLocks noChangeArrowheads="1"/>
          </p:cNvSpPr>
          <p:nvPr/>
        </p:nvSpPr>
        <p:spPr bwMode="auto">
          <a:xfrm>
            <a:off x="2667000" y="457200"/>
            <a:ext cx="3657600" cy="646113"/>
          </a:xfrm>
          <a:prstGeom prst="rect">
            <a:avLst/>
          </a:prstGeom>
          <a:noFill/>
          <a:ln w="9525">
            <a:noFill/>
            <a:miter lim="800000"/>
            <a:headEnd/>
            <a:tailEnd/>
          </a:ln>
        </p:spPr>
        <p:txBody>
          <a:bodyPr>
            <a:spAutoFit/>
          </a:bodyPr>
          <a:lstStyle/>
          <a:p>
            <a:pPr algn="ctr">
              <a:spcBef>
                <a:spcPct val="50000"/>
              </a:spcBef>
              <a:defRPr/>
            </a:pPr>
            <a:r>
              <a:rPr lang="en-US" altLang="zh-TW" b="1" dirty="0" err="1">
                <a:solidFill>
                  <a:schemeClr val="tx1"/>
                </a:solidFill>
                <a:effectLst>
                  <a:outerShdw blurRad="38100" dist="38100" dir="2700000" algn="tl">
                    <a:srgbClr val="000000">
                      <a:alpha val="43137"/>
                    </a:srgbClr>
                  </a:outerShdw>
                </a:effectLst>
                <a:latin typeface="Candara" pitchFamily="34" charset="0"/>
              </a:rPr>
              <a:t>Issac</a:t>
            </a:r>
            <a:r>
              <a:rPr lang="en-US" altLang="zh-TW" b="1" dirty="0">
                <a:solidFill>
                  <a:schemeClr val="tx1"/>
                </a:solidFill>
                <a:effectLst>
                  <a:outerShdw blurRad="38100" dist="38100" dir="2700000" algn="tl">
                    <a:srgbClr val="000000">
                      <a:alpha val="43137"/>
                    </a:srgbClr>
                  </a:outerShdw>
                </a:effectLst>
                <a:latin typeface="Candara" pitchFamily="34" charset="0"/>
              </a:rPr>
              <a:t> Newton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6484"/>
                                        </p:tgtEl>
                                        <p:attrNameLst>
                                          <p:attrName>style.visibility</p:attrName>
                                        </p:attrNameLst>
                                      </p:cBhvr>
                                      <p:to>
                                        <p:strVal val="visible"/>
                                      </p:to>
                                    </p:set>
                                    <p:animEffect transition="in" filter="dissolve">
                                      <p:cBhvr>
                                        <p:cTn id="7" dur="2000"/>
                                        <p:tgtEl>
                                          <p:spTgt spid="27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3124" name="Text Box 4"/>
          <p:cNvSpPr txBox="1">
            <a:spLocks noChangeArrowheads="1"/>
          </p:cNvSpPr>
          <p:nvPr/>
        </p:nvSpPr>
        <p:spPr bwMode="auto">
          <a:xfrm>
            <a:off x="762000" y="152400"/>
            <a:ext cx="77724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Newton wanted to calculate the motion of the planets, so he needed to find a new premise on which to base his calculations. </a:t>
            </a:r>
          </a:p>
        </p:txBody>
      </p:sp>
      <p:sp>
        <p:nvSpPr>
          <p:cNvPr id="133125" name="Text Box 5"/>
          <p:cNvSpPr txBox="1">
            <a:spLocks noChangeArrowheads="1"/>
          </p:cNvSpPr>
          <p:nvPr/>
        </p:nvSpPr>
        <p:spPr bwMode="auto">
          <a:xfrm>
            <a:off x="762000" y="1524000"/>
            <a:ext cx="73914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We want to discuss Taiwan’s international legal position, and we also need to find a new premise on which to base our discussions. </a:t>
            </a:r>
          </a:p>
        </p:txBody>
      </p:sp>
      <p:sp>
        <p:nvSpPr>
          <p:cNvPr id="133126" name="Text Box 6"/>
          <p:cNvSpPr txBox="1">
            <a:spLocks noChangeArrowheads="1"/>
          </p:cNvSpPr>
          <p:nvPr/>
        </p:nvSpPr>
        <p:spPr bwMode="auto">
          <a:xfrm>
            <a:off x="762000" y="2895600"/>
            <a:ext cx="7467600" cy="9540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What are the important aspects which we should take into consideration? </a:t>
            </a:r>
          </a:p>
        </p:txBody>
      </p:sp>
      <p:pic>
        <p:nvPicPr>
          <p:cNvPr id="133127" name="Picture 7" descr="solar_system77"/>
          <p:cNvPicPr>
            <a:picLocks noChangeAspect="1" noChangeArrowheads="1"/>
          </p:cNvPicPr>
          <p:nvPr/>
        </p:nvPicPr>
        <p:blipFill>
          <a:blip r:embed="rId3" cstate="print"/>
          <a:srcRect/>
          <a:stretch>
            <a:fillRect/>
          </a:stretch>
        </p:blipFill>
        <p:spPr bwMode="auto">
          <a:xfrm>
            <a:off x="5334000" y="3886200"/>
            <a:ext cx="3479865" cy="2743200"/>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additive="base">
                                        <p:cTn id="7" dur="5000" fill="hold"/>
                                        <p:tgtEl>
                                          <p:spTgt spid="133125"/>
                                        </p:tgtEl>
                                        <p:attrNameLst>
                                          <p:attrName>ppt_x</p:attrName>
                                        </p:attrNameLst>
                                      </p:cBhvr>
                                      <p:tavLst>
                                        <p:tav tm="0">
                                          <p:val>
                                            <p:strVal val="0-#ppt_w/2"/>
                                          </p:val>
                                        </p:tav>
                                        <p:tav tm="100000">
                                          <p:val>
                                            <p:strVal val="#ppt_x"/>
                                          </p:val>
                                        </p:tav>
                                      </p:tavLst>
                                    </p:anim>
                                    <p:anim calcmode="lin" valueType="num">
                                      <p:cBhvr additive="base">
                                        <p:cTn id="8" dur="5000" fill="hold"/>
                                        <p:tgtEl>
                                          <p:spTgt spid="133125"/>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2" presetClass="entr" presetSubtype="8" fill="hold" grpId="0" nodeType="afterEffect">
                                  <p:stCondLst>
                                    <p:cond delay="0"/>
                                  </p:stCondLst>
                                  <p:childTnLst>
                                    <p:set>
                                      <p:cBhvr>
                                        <p:cTn id="11" dur="1" fill="hold">
                                          <p:stCondLst>
                                            <p:cond delay="0"/>
                                          </p:stCondLst>
                                        </p:cTn>
                                        <p:tgtEl>
                                          <p:spTgt spid="133126"/>
                                        </p:tgtEl>
                                        <p:attrNameLst>
                                          <p:attrName>style.visibility</p:attrName>
                                        </p:attrNameLst>
                                      </p:cBhvr>
                                      <p:to>
                                        <p:strVal val="visible"/>
                                      </p:to>
                                    </p:set>
                                    <p:anim calcmode="lin" valueType="num">
                                      <p:cBhvr additive="base">
                                        <p:cTn id="12" dur="5000" fill="hold"/>
                                        <p:tgtEl>
                                          <p:spTgt spid="133126"/>
                                        </p:tgtEl>
                                        <p:attrNameLst>
                                          <p:attrName>ppt_x</p:attrName>
                                        </p:attrNameLst>
                                      </p:cBhvr>
                                      <p:tavLst>
                                        <p:tav tm="0">
                                          <p:val>
                                            <p:strVal val="0-#ppt_w/2"/>
                                          </p:val>
                                        </p:tav>
                                        <p:tav tm="100000">
                                          <p:val>
                                            <p:strVal val="#ppt_x"/>
                                          </p:val>
                                        </p:tav>
                                      </p:tavLst>
                                    </p:anim>
                                    <p:anim calcmode="lin" valueType="num">
                                      <p:cBhvr additive="base">
                                        <p:cTn id="13" dur="5000" fill="hold"/>
                                        <p:tgtEl>
                                          <p:spTgt spid="133126"/>
                                        </p:tgtEl>
                                        <p:attrNameLst>
                                          <p:attrName>ppt_y</p:attrName>
                                        </p:attrNameLst>
                                      </p:cBhvr>
                                      <p:tavLst>
                                        <p:tav tm="0">
                                          <p:val>
                                            <p:strVal val="#ppt_y"/>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133127"/>
                                        </p:tgtEl>
                                        <p:attrNameLst>
                                          <p:attrName>style.visibility</p:attrName>
                                        </p:attrNameLst>
                                      </p:cBhvr>
                                      <p:to>
                                        <p:strVal val="visible"/>
                                      </p:to>
                                    </p:set>
                                    <p:animEffect transition="in" filter="dissolve">
                                      <p:cBhvr>
                                        <p:cTn id="16" dur="2000"/>
                                        <p:tgtEl>
                                          <p:spTgt spid="133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p:bldP spid="13312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4148" name="Text Box 4"/>
          <p:cNvSpPr txBox="1">
            <a:spLocks noChangeArrowheads="1"/>
          </p:cNvSpPr>
          <p:nvPr/>
        </p:nvSpPr>
        <p:spPr bwMode="auto">
          <a:xfrm>
            <a:off x="381000" y="609600"/>
            <a:ext cx="8763000" cy="120015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400" b="1">
                <a:solidFill>
                  <a:schemeClr val="tx1"/>
                </a:solidFill>
                <a:effectLst>
                  <a:outerShdw blurRad="38100" dist="38100" dir="2700000" algn="tl">
                    <a:srgbClr val="69676D"/>
                  </a:outerShdw>
                </a:effectLst>
                <a:latin typeface="Candara" pitchFamily="34" charset="0"/>
              </a:rPr>
              <a:t>After careful observation of the historical and legal record, we have found that the significance of “the surrender of troops” must be more carefully described and explained. </a:t>
            </a:r>
            <a:endParaRPr lang="en-US" altLang="zh-TW" sz="2800" b="1">
              <a:solidFill>
                <a:schemeClr val="tx1"/>
              </a:solidFill>
              <a:effectLst>
                <a:outerShdw blurRad="38100" dist="38100" dir="2700000" algn="tl">
                  <a:srgbClr val="69676D"/>
                </a:outerShdw>
              </a:effectLst>
              <a:latin typeface="Candara" pitchFamily="34" charset="0"/>
            </a:endParaRPr>
          </a:p>
        </p:txBody>
      </p:sp>
      <p:sp>
        <p:nvSpPr>
          <p:cNvPr id="134149" name="Text Box 5"/>
          <p:cNvSpPr txBox="1">
            <a:spLocks noChangeArrowheads="1"/>
          </p:cNvSpPr>
          <p:nvPr/>
        </p:nvSpPr>
        <p:spPr bwMode="auto">
          <a:xfrm>
            <a:off x="457200" y="1905000"/>
            <a:ext cx="5334000" cy="120015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400" b="1" dirty="0">
                <a:solidFill>
                  <a:schemeClr val="tx1"/>
                </a:solidFill>
                <a:effectLst>
                  <a:outerShdw blurRad="38100" dist="38100" dir="2700000" algn="tl">
                    <a:srgbClr val="000000">
                      <a:alpha val="43137"/>
                    </a:srgbClr>
                  </a:outerShdw>
                </a:effectLst>
                <a:latin typeface="Candara" pitchFamily="34" charset="0"/>
                <a:ea typeface="標楷體" pitchFamily="65" charset="-120"/>
              </a:rPr>
              <a:t>In reality, “surrender” marks the end of the hostilities, and the beginning of the military occupation. </a:t>
            </a:r>
          </a:p>
        </p:txBody>
      </p:sp>
      <p:sp>
        <p:nvSpPr>
          <p:cNvPr id="134150" name="Text Box 6"/>
          <p:cNvSpPr txBox="1">
            <a:spLocks noChangeArrowheads="1"/>
          </p:cNvSpPr>
          <p:nvPr/>
        </p:nvSpPr>
        <p:spPr bwMode="auto">
          <a:xfrm>
            <a:off x="457200" y="3429000"/>
            <a:ext cx="5334000" cy="157003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400" b="1" dirty="0">
                <a:solidFill>
                  <a:schemeClr val="tx1"/>
                </a:solidFill>
                <a:effectLst>
                  <a:outerShdw blurRad="38100" dist="38100" dir="2700000" algn="tl">
                    <a:srgbClr val="000000">
                      <a:alpha val="43137"/>
                    </a:srgbClr>
                  </a:outerShdw>
                </a:effectLst>
                <a:latin typeface="Candara" pitchFamily="34" charset="0"/>
                <a:ea typeface="標楷體" pitchFamily="65" charset="-120"/>
              </a:rPr>
              <a:t>“Surrender” cannot be interpreted as effecting a transfer of territorial sovereignty, or as authorizing the annexation of territory. </a:t>
            </a:r>
          </a:p>
        </p:txBody>
      </p:sp>
      <p:sp>
        <p:nvSpPr>
          <p:cNvPr id="134151" name="Text Box 7"/>
          <p:cNvSpPr txBox="1">
            <a:spLocks noChangeArrowheads="1"/>
          </p:cNvSpPr>
          <p:nvPr/>
        </p:nvSpPr>
        <p:spPr bwMode="auto">
          <a:xfrm>
            <a:off x="533400" y="5181600"/>
            <a:ext cx="6037263" cy="46196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400" b="1" dirty="0">
                <a:solidFill>
                  <a:schemeClr val="tx1"/>
                </a:solidFill>
                <a:effectLst>
                  <a:outerShdw blurRad="38100" dist="38100" dir="2700000" algn="tl">
                    <a:srgbClr val="000000">
                      <a:alpha val="43137"/>
                    </a:srgbClr>
                  </a:outerShdw>
                </a:effectLst>
                <a:latin typeface="Candara" pitchFamily="34" charset="0"/>
                <a:ea typeface="標楷體" pitchFamily="65" charset="-120"/>
              </a:rPr>
              <a:t>Here are eight historical examples.</a:t>
            </a:r>
            <a:r>
              <a:rPr lang="en-US" altLang="zh-TW" sz="2400" dirty="0"/>
              <a:t> </a:t>
            </a:r>
          </a:p>
        </p:txBody>
      </p:sp>
      <p:pic>
        <p:nvPicPr>
          <p:cNvPr id="34824" name="Picture 8" descr="http://conversationsofchange.com.au/wp-content/uploads/2014/04/surrender.jpg"/>
          <p:cNvPicPr>
            <a:picLocks noChangeAspect="1" noChangeArrowheads="1"/>
          </p:cNvPicPr>
          <p:nvPr/>
        </p:nvPicPr>
        <p:blipFill>
          <a:blip r:embed="rId3" cstate="print"/>
          <a:srcRect/>
          <a:stretch>
            <a:fillRect/>
          </a:stretch>
        </p:blipFill>
        <p:spPr bwMode="auto">
          <a:xfrm>
            <a:off x="5728990" y="1981200"/>
            <a:ext cx="3415010" cy="4518050"/>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additive="base">
                                        <p:cTn id="7" dur="500" fill="hold"/>
                                        <p:tgtEl>
                                          <p:spTgt spid="134149"/>
                                        </p:tgtEl>
                                        <p:attrNameLst>
                                          <p:attrName>ppt_x</p:attrName>
                                        </p:attrNameLst>
                                      </p:cBhvr>
                                      <p:tavLst>
                                        <p:tav tm="0">
                                          <p:val>
                                            <p:strVal val="#ppt_x"/>
                                          </p:val>
                                        </p:tav>
                                        <p:tav tm="100000">
                                          <p:val>
                                            <p:strVal val="#ppt_x"/>
                                          </p:val>
                                        </p:tav>
                                      </p:tavLst>
                                    </p:anim>
                                    <p:anim calcmode="lin" valueType="num">
                                      <p:cBhvr additive="base">
                                        <p:cTn id="8" dur="500" fill="hold"/>
                                        <p:tgtEl>
                                          <p:spTgt spid="134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4150"/>
                                        </p:tgtEl>
                                        <p:attrNameLst>
                                          <p:attrName>style.visibility</p:attrName>
                                        </p:attrNameLst>
                                      </p:cBhvr>
                                      <p:to>
                                        <p:strVal val="visible"/>
                                      </p:to>
                                    </p:set>
                                    <p:anim calcmode="lin" valueType="num">
                                      <p:cBhvr additive="base">
                                        <p:cTn id="12" dur="500" fill="hold"/>
                                        <p:tgtEl>
                                          <p:spTgt spid="134150"/>
                                        </p:tgtEl>
                                        <p:attrNameLst>
                                          <p:attrName>ppt_x</p:attrName>
                                        </p:attrNameLst>
                                      </p:cBhvr>
                                      <p:tavLst>
                                        <p:tav tm="0">
                                          <p:val>
                                            <p:strVal val="#ppt_x"/>
                                          </p:val>
                                        </p:tav>
                                        <p:tav tm="100000">
                                          <p:val>
                                            <p:strVal val="#ppt_x"/>
                                          </p:val>
                                        </p:tav>
                                      </p:tavLst>
                                    </p:anim>
                                    <p:anim calcmode="lin" valueType="num">
                                      <p:cBhvr additive="base">
                                        <p:cTn id="13" dur="500" fill="hold"/>
                                        <p:tgtEl>
                                          <p:spTgt spid="13415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4151"/>
                                        </p:tgtEl>
                                        <p:attrNameLst>
                                          <p:attrName>style.visibility</p:attrName>
                                        </p:attrNameLst>
                                      </p:cBhvr>
                                      <p:to>
                                        <p:strVal val="visible"/>
                                      </p:to>
                                    </p:set>
                                    <p:anim calcmode="lin" valueType="num">
                                      <p:cBhvr additive="base">
                                        <p:cTn id="17" dur="500" fill="hold"/>
                                        <p:tgtEl>
                                          <p:spTgt spid="134151"/>
                                        </p:tgtEl>
                                        <p:attrNameLst>
                                          <p:attrName>ppt_x</p:attrName>
                                        </p:attrNameLst>
                                      </p:cBhvr>
                                      <p:tavLst>
                                        <p:tav tm="0">
                                          <p:val>
                                            <p:strVal val="#ppt_x"/>
                                          </p:val>
                                        </p:tav>
                                        <p:tav tm="100000">
                                          <p:val>
                                            <p:strVal val="#ppt_x"/>
                                          </p:val>
                                        </p:tav>
                                      </p:tavLst>
                                    </p:anim>
                                    <p:anim calcmode="lin" valueType="num">
                                      <p:cBhvr additive="base">
                                        <p:cTn id="18" dur="500" fill="hold"/>
                                        <p:tgtEl>
                                          <p:spTgt spid="134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utoUpdateAnimBg="0"/>
      <p:bldP spid="134150" grpId="0" autoUpdateAnimBg="0"/>
      <p:bldP spid="13415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6196" name="Text Box 4"/>
          <p:cNvSpPr txBox="1">
            <a:spLocks noChangeArrowheads="1"/>
          </p:cNvSpPr>
          <p:nvPr/>
        </p:nvSpPr>
        <p:spPr bwMode="auto">
          <a:xfrm>
            <a:off x="838200" y="457200"/>
            <a:ext cx="7696200" cy="10779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3200" b="1" dirty="0">
                <a:solidFill>
                  <a:schemeClr val="tx1"/>
                </a:solidFill>
                <a:effectLst>
                  <a:outerShdw blurRad="38100" dist="38100" dir="2700000" algn="tl">
                    <a:srgbClr val="000000">
                      <a:alpha val="43137"/>
                    </a:srgbClr>
                  </a:outerShdw>
                </a:effectLst>
                <a:latin typeface="Candara" pitchFamily="34" charset="0"/>
              </a:rPr>
              <a:t>End of Hostilities (Surrender, Armistice, etc.) Dates and Location </a:t>
            </a:r>
          </a:p>
        </p:txBody>
      </p:sp>
      <p:grpSp>
        <p:nvGrpSpPr>
          <p:cNvPr id="38915" name="11 Grupo"/>
          <p:cNvGrpSpPr>
            <a:grpSpLocks/>
          </p:cNvGrpSpPr>
          <p:nvPr/>
        </p:nvGrpSpPr>
        <p:grpSpPr bwMode="auto">
          <a:xfrm>
            <a:off x="1905000" y="1752600"/>
            <a:ext cx="7391400" cy="4140200"/>
            <a:chOff x="457200" y="1676400"/>
            <a:chExt cx="8686800" cy="4866620"/>
          </a:xfrm>
        </p:grpSpPr>
        <p:sp>
          <p:nvSpPr>
            <p:cNvPr id="136197" name="Text Box 5"/>
            <p:cNvSpPr txBox="1">
              <a:spLocks noChangeArrowheads="1"/>
            </p:cNvSpPr>
            <p:nvPr/>
          </p:nvSpPr>
          <p:spPr bwMode="auto">
            <a:xfrm>
              <a:off x="457200" y="1676400"/>
              <a:ext cx="8686800" cy="52249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標楷體" pitchFamily="65" charset="-120"/>
                  <a:ea typeface="標楷體" pitchFamily="65" charset="-120"/>
                </a:rPr>
                <a:t>1847.01.13  California</a:t>
              </a:r>
            </a:p>
          </p:txBody>
        </p:sp>
        <p:sp>
          <p:nvSpPr>
            <p:cNvPr id="136198" name="Text Box 6"/>
            <p:cNvSpPr txBox="1">
              <a:spLocks noChangeArrowheads="1"/>
            </p:cNvSpPr>
            <p:nvPr/>
          </p:nvSpPr>
          <p:spPr bwMode="auto">
            <a:xfrm>
              <a:off x="457200" y="2363101"/>
              <a:ext cx="8686800" cy="52249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a:solidFill>
                    <a:schemeClr val="tx1"/>
                  </a:solidFill>
                  <a:effectLst>
                    <a:outerShdw blurRad="38100" dist="38100" dir="2700000" algn="tl">
                      <a:srgbClr val="000000">
                        <a:alpha val="43137"/>
                      </a:srgbClr>
                    </a:outerShdw>
                  </a:effectLst>
                  <a:latin typeface="標楷體" pitchFamily="65" charset="-120"/>
                  <a:ea typeface="標楷體" pitchFamily="65" charset="-120"/>
                </a:rPr>
                <a:t>1898.06.21  Guam</a:t>
              </a:r>
            </a:p>
          </p:txBody>
        </p:sp>
        <p:sp>
          <p:nvSpPr>
            <p:cNvPr id="136199" name="Text Box 7"/>
            <p:cNvSpPr txBox="1">
              <a:spLocks noChangeArrowheads="1"/>
            </p:cNvSpPr>
            <p:nvPr/>
          </p:nvSpPr>
          <p:spPr bwMode="auto">
            <a:xfrm>
              <a:off x="457200" y="2971428"/>
              <a:ext cx="8686800" cy="52435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a:solidFill>
                    <a:schemeClr val="tx1"/>
                  </a:solidFill>
                  <a:effectLst>
                    <a:outerShdw blurRad="38100" dist="38100" dir="2700000" algn="tl">
                      <a:srgbClr val="000000">
                        <a:alpha val="43137"/>
                      </a:srgbClr>
                    </a:outerShdw>
                  </a:effectLst>
                  <a:latin typeface="標楷體" pitchFamily="65" charset="-120"/>
                  <a:ea typeface="標楷體" pitchFamily="65" charset="-120"/>
                </a:rPr>
                <a:t>1898.07.17  Cuba</a:t>
              </a:r>
            </a:p>
          </p:txBody>
        </p:sp>
        <p:sp>
          <p:nvSpPr>
            <p:cNvPr id="136200" name="Text Box 8"/>
            <p:cNvSpPr txBox="1">
              <a:spLocks noChangeArrowheads="1"/>
            </p:cNvSpPr>
            <p:nvPr/>
          </p:nvSpPr>
          <p:spPr bwMode="auto">
            <a:xfrm>
              <a:off x="457200" y="3581623"/>
              <a:ext cx="8686800" cy="52249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a:solidFill>
                    <a:schemeClr val="tx1"/>
                  </a:solidFill>
                  <a:effectLst>
                    <a:outerShdw blurRad="38100" dist="38100" dir="2700000" algn="tl">
                      <a:srgbClr val="000000">
                        <a:alpha val="43137"/>
                      </a:srgbClr>
                    </a:outerShdw>
                  </a:effectLst>
                  <a:latin typeface="標楷體" pitchFamily="65" charset="-120"/>
                  <a:ea typeface="標楷體" pitchFamily="65" charset="-120"/>
                </a:rPr>
                <a:t>1898.08.12  Puerto Rico</a:t>
              </a:r>
            </a:p>
          </p:txBody>
        </p:sp>
        <p:sp>
          <p:nvSpPr>
            <p:cNvPr id="136201" name="Text Box 9"/>
            <p:cNvSpPr txBox="1">
              <a:spLocks noChangeArrowheads="1"/>
            </p:cNvSpPr>
            <p:nvPr/>
          </p:nvSpPr>
          <p:spPr bwMode="auto">
            <a:xfrm>
              <a:off x="457200" y="4191816"/>
              <a:ext cx="8686800" cy="52249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2800" b="1">
                  <a:solidFill>
                    <a:schemeClr val="tx1"/>
                  </a:solidFill>
                  <a:effectLst>
                    <a:outerShdw blurRad="38100" dist="38100" dir="2700000" algn="tl">
                      <a:srgbClr val="000000">
                        <a:alpha val="43137"/>
                      </a:srgbClr>
                    </a:outerShdw>
                  </a:effectLst>
                  <a:latin typeface="標楷體" pitchFamily="65" charset="-120"/>
                  <a:ea typeface="標楷體" pitchFamily="65" charset="-120"/>
                </a:rPr>
                <a:t>1898.08.14  Philippines</a:t>
              </a:r>
            </a:p>
          </p:txBody>
        </p:sp>
        <p:sp>
          <p:nvSpPr>
            <p:cNvPr id="136202" name="Text Box 10"/>
            <p:cNvSpPr txBox="1">
              <a:spLocks noChangeArrowheads="1"/>
            </p:cNvSpPr>
            <p:nvPr/>
          </p:nvSpPr>
          <p:spPr bwMode="auto">
            <a:xfrm>
              <a:off x="457200" y="4800143"/>
              <a:ext cx="8686800" cy="52435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a:solidFill>
                    <a:schemeClr val="tx1"/>
                  </a:solidFill>
                  <a:effectLst>
                    <a:outerShdw blurRad="38100" dist="38100" dir="2700000" algn="tl">
                      <a:srgbClr val="000000">
                        <a:alpha val="43137"/>
                      </a:srgbClr>
                    </a:outerShdw>
                  </a:effectLst>
                  <a:latin typeface="標楷體" pitchFamily="65" charset="-120"/>
                  <a:ea typeface="標楷體" pitchFamily="65" charset="-120"/>
                </a:rPr>
                <a:t>1945.09.07  Ryukyu Islands</a:t>
              </a:r>
            </a:p>
          </p:txBody>
        </p:sp>
        <p:sp>
          <p:nvSpPr>
            <p:cNvPr id="136203" name="Text Box 11"/>
            <p:cNvSpPr txBox="1">
              <a:spLocks noChangeArrowheads="1"/>
            </p:cNvSpPr>
            <p:nvPr/>
          </p:nvSpPr>
          <p:spPr bwMode="auto">
            <a:xfrm>
              <a:off x="457200" y="5410337"/>
              <a:ext cx="8686800" cy="52249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a:solidFill>
                    <a:schemeClr val="tx1"/>
                  </a:solidFill>
                  <a:effectLst>
                    <a:outerShdw blurRad="38100" dist="38100" dir="2700000" algn="tl">
                      <a:srgbClr val="000000">
                        <a:alpha val="43137"/>
                      </a:srgbClr>
                    </a:outerShdw>
                  </a:effectLst>
                  <a:latin typeface="標楷體" pitchFamily="65" charset="-120"/>
                  <a:ea typeface="標楷體" pitchFamily="65" charset="-120"/>
                </a:rPr>
                <a:t>1945.10.25  Taiwan </a:t>
              </a:r>
            </a:p>
          </p:txBody>
        </p:sp>
        <p:sp>
          <p:nvSpPr>
            <p:cNvPr id="136204" name="Text Box 12"/>
            <p:cNvSpPr txBox="1">
              <a:spLocks noChangeArrowheads="1"/>
            </p:cNvSpPr>
            <p:nvPr/>
          </p:nvSpPr>
          <p:spPr bwMode="auto">
            <a:xfrm>
              <a:off x="457200" y="6020530"/>
              <a:ext cx="8686800" cy="52249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a:solidFill>
                    <a:schemeClr val="tx1"/>
                  </a:solidFill>
                  <a:effectLst>
                    <a:outerShdw blurRad="38100" dist="38100" dir="2700000" algn="tl">
                      <a:srgbClr val="000000">
                        <a:alpha val="43137"/>
                      </a:srgbClr>
                    </a:outerShdw>
                  </a:effectLst>
                  <a:latin typeface="標楷體" pitchFamily="65" charset="-120"/>
                  <a:ea typeface="標楷體" pitchFamily="65" charset="-120"/>
                </a:rPr>
                <a:t>2003.03.20  Iraq</a:t>
              </a:r>
            </a:p>
          </p:txBody>
        </p:sp>
      </p:grpSp>
      <p:pic>
        <p:nvPicPr>
          <p:cNvPr id="38916" name="Picture 13" descr="http://img1.wikia.nocookie.net/__cb20111115213729/cybernations/images/1/10/White_flag_icon.png"/>
          <p:cNvPicPr>
            <a:picLocks noChangeAspect="1" noChangeArrowheads="1"/>
          </p:cNvPicPr>
          <p:nvPr/>
        </p:nvPicPr>
        <p:blipFill>
          <a:blip r:embed="rId3" cstate="print"/>
          <a:srcRect/>
          <a:stretch>
            <a:fillRect/>
          </a:stretch>
        </p:blipFill>
        <p:spPr bwMode="auto">
          <a:xfrm>
            <a:off x="6762750" y="3657600"/>
            <a:ext cx="2381250" cy="3343275"/>
          </a:xfrm>
          <a:prstGeom prst="rect">
            <a:avLst/>
          </a:prstGeom>
          <a:noFill/>
          <a:ln w="9525">
            <a:noFill/>
            <a:miter lim="800000"/>
            <a:headEnd/>
            <a:tailEnd/>
          </a:ln>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7220" name="Text Box 4"/>
          <p:cNvSpPr txBox="1">
            <a:spLocks noChangeArrowheads="1"/>
          </p:cNvSpPr>
          <p:nvPr/>
        </p:nvSpPr>
        <p:spPr bwMode="auto">
          <a:xfrm>
            <a:off x="685800" y="1066800"/>
            <a:ext cx="8001000" cy="18161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800" b="1">
                <a:solidFill>
                  <a:schemeClr val="tx1"/>
                </a:solidFill>
                <a:effectLst>
                  <a:outerShdw blurRad="38100" dist="38100" dir="2700000" algn="tl">
                    <a:srgbClr val="69676D"/>
                  </a:outerShdw>
                </a:effectLst>
                <a:latin typeface="Candara" pitchFamily="34" charset="0"/>
              </a:rPr>
              <a:t>From this summary, it should be easy to understand the principle that “the conqueror is the occupying power,” or more specifically “the conqueror is the </a:t>
            </a:r>
            <a:r>
              <a:rPr lang="en-US" altLang="zh-TW" sz="2800" b="1" i="1">
                <a:solidFill>
                  <a:schemeClr val="tx1"/>
                </a:solidFill>
                <a:effectLst>
                  <a:outerShdw blurRad="38100" dist="38100" dir="2700000" algn="tl">
                    <a:srgbClr val="69676D"/>
                  </a:outerShdw>
                </a:effectLst>
                <a:latin typeface="Candara" pitchFamily="34" charset="0"/>
              </a:rPr>
              <a:t>principal</a:t>
            </a:r>
            <a:r>
              <a:rPr lang="en-US" altLang="zh-TW" sz="2800" b="1">
                <a:solidFill>
                  <a:schemeClr val="tx1"/>
                </a:solidFill>
                <a:effectLst>
                  <a:outerShdw blurRad="38100" dist="38100" dir="2700000" algn="tl">
                    <a:srgbClr val="69676D"/>
                  </a:outerShdw>
                </a:effectLst>
                <a:latin typeface="Candara" pitchFamily="34" charset="0"/>
              </a:rPr>
              <a:t> occupying power . . . . . ” </a:t>
            </a:r>
          </a:p>
        </p:txBody>
      </p:sp>
      <p:sp>
        <p:nvSpPr>
          <p:cNvPr id="137221" name="Text Box 5"/>
          <p:cNvSpPr txBox="1">
            <a:spLocks noChangeArrowheads="1"/>
          </p:cNvSpPr>
          <p:nvPr/>
        </p:nvSpPr>
        <p:spPr bwMode="auto">
          <a:xfrm>
            <a:off x="685800" y="3810000"/>
            <a:ext cx="8001000" cy="18161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Significantly, the military occupation of an area or territory can be delegated to the military troops of another country.  This creates a principal – agent relationship.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7221"/>
                                        </p:tgtEl>
                                        <p:attrNameLst>
                                          <p:attrName>style.visibility</p:attrName>
                                        </p:attrNameLst>
                                      </p:cBhvr>
                                      <p:to>
                                        <p:strVal val="visible"/>
                                      </p:to>
                                    </p:set>
                                    <p:anim calcmode="lin" valueType="num">
                                      <p:cBhvr additive="base">
                                        <p:cTn id="7" dur="2000" fill="hold"/>
                                        <p:tgtEl>
                                          <p:spTgt spid="137221"/>
                                        </p:tgtEl>
                                        <p:attrNameLst>
                                          <p:attrName>ppt_x</p:attrName>
                                        </p:attrNameLst>
                                      </p:cBhvr>
                                      <p:tavLst>
                                        <p:tav tm="0">
                                          <p:val>
                                            <p:strVal val="#ppt_x"/>
                                          </p:val>
                                        </p:tav>
                                        <p:tav tm="100000">
                                          <p:val>
                                            <p:strVal val="#ppt_x"/>
                                          </p:val>
                                        </p:tav>
                                      </p:tavLst>
                                    </p:anim>
                                    <p:anim calcmode="lin" valueType="num">
                                      <p:cBhvr additive="base">
                                        <p:cTn id="8" dur="2000" fill="hold"/>
                                        <p:tgtEl>
                                          <p:spTgt spid="137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8244" name="Text Box 4"/>
          <p:cNvSpPr txBox="1">
            <a:spLocks noChangeArrowheads="1"/>
          </p:cNvSpPr>
          <p:nvPr/>
        </p:nvSpPr>
        <p:spPr bwMode="auto">
          <a:xfrm>
            <a:off x="381000" y="152400"/>
            <a:ext cx="8458200" cy="94615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The concept of “military government” is also important to understand. </a:t>
            </a:r>
          </a:p>
        </p:txBody>
      </p:sp>
      <p:sp>
        <p:nvSpPr>
          <p:cNvPr id="138245" name="Text Box 5"/>
          <p:cNvSpPr txBox="1">
            <a:spLocks noChangeArrowheads="1"/>
          </p:cNvSpPr>
          <p:nvPr/>
        </p:nvSpPr>
        <p:spPr bwMode="auto">
          <a:xfrm>
            <a:off x="381000" y="1143000"/>
            <a:ext cx="83058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i="1" dirty="0">
                <a:solidFill>
                  <a:srgbClr val="94AA7A"/>
                </a:solidFill>
                <a:effectLst>
                  <a:outerShdw blurRad="38100" dist="38100" dir="2700000" algn="tl">
                    <a:srgbClr val="000000">
                      <a:alpha val="43137"/>
                    </a:srgbClr>
                  </a:outerShdw>
                </a:effectLst>
                <a:latin typeface="+mn-lt"/>
              </a:rPr>
              <a:t>Military government is the form of administration by which an occupying power exercises governmental authority over occupied territory. </a:t>
            </a:r>
          </a:p>
        </p:txBody>
      </p:sp>
      <p:sp>
        <p:nvSpPr>
          <p:cNvPr id="138247" name="Text Box 7"/>
          <p:cNvSpPr txBox="1">
            <a:spLocks noChangeArrowheads="1"/>
          </p:cNvSpPr>
          <p:nvPr/>
        </p:nvSpPr>
        <p:spPr bwMode="auto">
          <a:xfrm>
            <a:off x="381000" y="2514600"/>
            <a:ext cx="8382000" cy="169227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600" b="1" dirty="0">
                <a:solidFill>
                  <a:schemeClr val="tx1"/>
                </a:solidFill>
                <a:effectLst>
                  <a:outerShdw blurRad="38100" dist="38100" dir="2700000" algn="tl">
                    <a:srgbClr val="000000">
                      <a:alpha val="43137"/>
                    </a:srgbClr>
                  </a:outerShdw>
                </a:effectLst>
                <a:latin typeface="Candara" pitchFamily="34" charset="0"/>
              </a:rPr>
              <a:t>From an examination of the historical record, we ascertain that it was the United States of America which conquered Japan, and which conquered (Japanese) Taiwan. </a:t>
            </a:r>
          </a:p>
        </p:txBody>
      </p:sp>
      <p:sp>
        <p:nvSpPr>
          <p:cNvPr id="138248" name="Text Box 8"/>
          <p:cNvSpPr txBox="1">
            <a:spLocks noChangeArrowheads="1"/>
          </p:cNvSpPr>
          <p:nvPr/>
        </p:nvSpPr>
        <p:spPr bwMode="auto">
          <a:xfrm>
            <a:off x="381000" y="4267200"/>
            <a:ext cx="6265863" cy="52387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Hence, it follows that </a:t>
            </a:r>
          </a:p>
        </p:txBody>
      </p:sp>
      <p:sp>
        <p:nvSpPr>
          <p:cNvPr id="138249" name="Text Box 9"/>
          <p:cNvSpPr txBox="1">
            <a:spLocks noChangeArrowheads="1"/>
          </p:cNvSpPr>
          <p:nvPr/>
        </p:nvSpPr>
        <p:spPr bwMode="auto">
          <a:xfrm>
            <a:off x="304800" y="4800600"/>
            <a:ext cx="8610600" cy="17240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marL="444500" indent="-444500">
              <a:defRPr/>
            </a:pPr>
            <a:r>
              <a:rPr lang="en-US" altLang="zh-TW" sz="2600" b="1" dirty="0">
                <a:solidFill>
                  <a:schemeClr val="tx1">
                    <a:lumMod val="85000"/>
                  </a:schemeClr>
                </a:solidFill>
                <a:effectLst>
                  <a:outerShdw blurRad="38100" dist="38100" dir="2700000" algn="tl">
                    <a:srgbClr val="000000">
                      <a:alpha val="43137"/>
                    </a:srgbClr>
                  </a:outerShdw>
                </a:effectLst>
                <a:latin typeface="Candara" pitchFamily="34" charset="0"/>
              </a:rPr>
              <a:t>(a) the USA is the principal occupying power, and </a:t>
            </a:r>
          </a:p>
          <a:p>
            <a:pPr marL="444500" indent="-444500">
              <a:defRPr/>
            </a:pPr>
            <a:r>
              <a:rPr lang="en-US" altLang="zh-TW" sz="2600" b="1" dirty="0">
                <a:solidFill>
                  <a:schemeClr val="tx1">
                    <a:lumMod val="85000"/>
                  </a:schemeClr>
                </a:solidFill>
                <a:effectLst>
                  <a:outerShdw blurRad="38100" dist="38100" dir="2700000" algn="tl">
                    <a:srgbClr val="000000">
                      <a:alpha val="43137"/>
                    </a:srgbClr>
                  </a:outerShdw>
                </a:effectLst>
                <a:latin typeface="Candara" pitchFamily="34" charset="0"/>
              </a:rPr>
              <a:t>(b) a US federal agency, the United States Military Government, has administration rights over Taiwan.</a:t>
            </a:r>
          </a:p>
          <a:p>
            <a:pPr marL="444500" indent="-444500">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This is the basic formulation.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38245"/>
                                        </p:tgtEl>
                                        <p:attrNameLst>
                                          <p:attrName>style.visibility</p:attrName>
                                        </p:attrNameLst>
                                      </p:cBhvr>
                                      <p:to>
                                        <p:strVal val="visible"/>
                                      </p:to>
                                    </p:set>
                                    <p:animEffect transition="in" filter="fade">
                                      <p:cBhvr>
                                        <p:cTn id="7" dur="1000"/>
                                        <p:tgtEl>
                                          <p:spTgt spid="138245"/>
                                        </p:tgtEl>
                                      </p:cBhvr>
                                    </p:animEffect>
                                    <p:anim calcmode="lin" valueType="num">
                                      <p:cBhvr>
                                        <p:cTn id="8" dur="1000" fill="hold"/>
                                        <p:tgtEl>
                                          <p:spTgt spid="138245"/>
                                        </p:tgtEl>
                                        <p:attrNameLst>
                                          <p:attrName>ppt_x</p:attrName>
                                        </p:attrNameLst>
                                      </p:cBhvr>
                                      <p:tavLst>
                                        <p:tav tm="0">
                                          <p:val>
                                            <p:strVal val="#ppt_x-.1"/>
                                          </p:val>
                                        </p:tav>
                                        <p:tav tm="100000">
                                          <p:val>
                                            <p:strVal val="#ppt_x"/>
                                          </p:val>
                                        </p:tav>
                                      </p:tavLst>
                                    </p:anim>
                                    <p:anim calcmode="lin" valueType="num">
                                      <p:cBhvr>
                                        <p:cTn id="9" dur="1000" fill="hold"/>
                                        <p:tgtEl>
                                          <p:spTgt spid="138245"/>
                                        </p:tgtEl>
                                        <p:attrNameLst>
                                          <p:attrName>ppt_y</p:attrName>
                                        </p:attrNameLst>
                                      </p:cBhvr>
                                      <p:tavLst>
                                        <p:tav tm="0">
                                          <p:val>
                                            <p:strVal val="#ppt_y"/>
                                          </p:val>
                                        </p:tav>
                                        <p:tav tm="100000">
                                          <p:val>
                                            <p:strVal val="#ppt_y"/>
                                          </p:val>
                                        </p:tav>
                                      </p:tavLst>
                                    </p:anim>
                                  </p:childTnLst>
                                </p:cTn>
                              </p:par>
                            </p:childTnLst>
                          </p:cTn>
                        </p:par>
                        <p:par>
                          <p:cTn id="10" fill="hold">
                            <p:stCondLst>
                              <p:cond delay="12700"/>
                            </p:stCondLst>
                            <p:childTnLst>
                              <p:par>
                                <p:cTn id="11" presetID="2" presetClass="entr" presetSubtype="4" fill="hold" grpId="0" nodeType="afterEffect">
                                  <p:stCondLst>
                                    <p:cond delay="0"/>
                                  </p:stCondLst>
                                  <p:childTnLst>
                                    <p:set>
                                      <p:cBhvr>
                                        <p:cTn id="12" dur="1" fill="hold">
                                          <p:stCondLst>
                                            <p:cond delay="0"/>
                                          </p:stCondLst>
                                        </p:cTn>
                                        <p:tgtEl>
                                          <p:spTgt spid="138248"/>
                                        </p:tgtEl>
                                        <p:attrNameLst>
                                          <p:attrName>style.visibility</p:attrName>
                                        </p:attrNameLst>
                                      </p:cBhvr>
                                      <p:to>
                                        <p:strVal val="visible"/>
                                      </p:to>
                                    </p:set>
                                    <p:anim calcmode="lin" valueType="num">
                                      <p:cBhvr additive="base">
                                        <p:cTn id="13" dur="5000" fill="hold"/>
                                        <p:tgtEl>
                                          <p:spTgt spid="138248"/>
                                        </p:tgtEl>
                                        <p:attrNameLst>
                                          <p:attrName>ppt_x</p:attrName>
                                        </p:attrNameLst>
                                      </p:cBhvr>
                                      <p:tavLst>
                                        <p:tav tm="0">
                                          <p:val>
                                            <p:strVal val="#ppt_x"/>
                                          </p:val>
                                        </p:tav>
                                        <p:tav tm="100000">
                                          <p:val>
                                            <p:strVal val="#ppt_x"/>
                                          </p:val>
                                        </p:tav>
                                      </p:tavLst>
                                    </p:anim>
                                    <p:anim calcmode="lin" valueType="num">
                                      <p:cBhvr additive="base">
                                        <p:cTn id="14" dur="5000" fill="hold"/>
                                        <p:tgtEl>
                                          <p:spTgt spid="138248"/>
                                        </p:tgtEl>
                                        <p:attrNameLst>
                                          <p:attrName>ppt_y</p:attrName>
                                        </p:attrNameLst>
                                      </p:cBhvr>
                                      <p:tavLst>
                                        <p:tav tm="0">
                                          <p:val>
                                            <p:strVal val="1+#ppt_h/2"/>
                                          </p:val>
                                        </p:tav>
                                        <p:tav tm="100000">
                                          <p:val>
                                            <p:strVal val="#ppt_y"/>
                                          </p:val>
                                        </p:tav>
                                      </p:tavLst>
                                    </p:anim>
                                  </p:childTnLst>
                                </p:cTn>
                              </p:par>
                            </p:childTnLst>
                          </p:cTn>
                        </p:par>
                        <p:par>
                          <p:cTn id="15" fill="hold">
                            <p:stCondLst>
                              <p:cond delay="17700"/>
                            </p:stCondLst>
                            <p:childTnLst>
                              <p:par>
                                <p:cTn id="16" presetID="2" presetClass="entr" presetSubtype="4" fill="hold" grpId="0" nodeType="afterEffect">
                                  <p:stCondLst>
                                    <p:cond delay="0"/>
                                  </p:stCondLst>
                                  <p:childTnLst>
                                    <p:set>
                                      <p:cBhvr>
                                        <p:cTn id="17" dur="1" fill="hold">
                                          <p:stCondLst>
                                            <p:cond delay="0"/>
                                          </p:stCondLst>
                                        </p:cTn>
                                        <p:tgtEl>
                                          <p:spTgt spid="138249"/>
                                        </p:tgtEl>
                                        <p:attrNameLst>
                                          <p:attrName>style.visibility</p:attrName>
                                        </p:attrNameLst>
                                      </p:cBhvr>
                                      <p:to>
                                        <p:strVal val="visible"/>
                                      </p:to>
                                    </p:set>
                                    <p:anim calcmode="lin" valueType="num">
                                      <p:cBhvr additive="base">
                                        <p:cTn id="18" dur="5000" fill="hold"/>
                                        <p:tgtEl>
                                          <p:spTgt spid="138249"/>
                                        </p:tgtEl>
                                        <p:attrNameLst>
                                          <p:attrName>ppt_x</p:attrName>
                                        </p:attrNameLst>
                                      </p:cBhvr>
                                      <p:tavLst>
                                        <p:tav tm="0">
                                          <p:val>
                                            <p:strVal val="#ppt_x"/>
                                          </p:val>
                                        </p:tav>
                                        <p:tav tm="100000">
                                          <p:val>
                                            <p:strVal val="#ppt_x"/>
                                          </p:val>
                                        </p:tav>
                                      </p:tavLst>
                                    </p:anim>
                                    <p:anim calcmode="lin" valueType="num">
                                      <p:cBhvr additive="base">
                                        <p:cTn id="19" dur="5000" fill="hold"/>
                                        <p:tgtEl>
                                          <p:spTgt spid="1382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p:bldP spid="138248" grpId="0"/>
      <p:bldP spid="13824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155652" name="Text Box 4"/>
          <p:cNvSpPr txBox="1">
            <a:spLocks noChangeArrowheads="1"/>
          </p:cNvSpPr>
          <p:nvPr/>
        </p:nvSpPr>
        <p:spPr bwMode="auto">
          <a:xfrm>
            <a:off x="990600" y="304800"/>
            <a:ext cx="7315200" cy="1384300"/>
          </a:xfrm>
          <a:prstGeom prst="rect">
            <a:avLst/>
          </a:prstGeom>
          <a:solidFill>
            <a:srgbClr val="FFFFFF">
              <a:alpha val="60000"/>
            </a:srgbClr>
          </a:solidFill>
          <a:ln w="9525">
            <a:noFill/>
            <a:miter lim="800000"/>
            <a:headEnd/>
            <a:tailEnd/>
          </a:ln>
          <a:effectLst>
            <a:glow rad="63500">
              <a:schemeClr val="accent2">
                <a:satMod val="175000"/>
                <a:alpha val="40000"/>
              </a:schemeClr>
            </a:glow>
            <a:outerShdw dist="35921" dir="2700000" algn="ctr" rotWithShape="0">
              <a:schemeClr val="bg2">
                <a:alpha val="50000"/>
              </a:schemeClr>
            </a:outerShdw>
          </a:effectLst>
        </p:spPr>
        <p:txBody>
          <a:bodyPr>
            <a:spAutoFit/>
          </a:bodyPr>
          <a:lstStyle/>
          <a:p>
            <a:pPr>
              <a:defRPr/>
            </a:pPr>
            <a:r>
              <a:rPr lang="en-US" altLang="zh-TW" sz="2800" b="1" dirty="0">
                <a:solidFill>
                  <a:schemeClr val="bg1"/>
                </a:solidFill>
                <a:effectLst>
                  <a:outerShdw blurRad="38100" dist="38100" dir="2700000" algn="tl">
                    <a:srgbClr val="000000">
                      <a:alpha val="43137"/>
                    </a:srgbClr>
                  </a:outerShdw>
                </a:effectLst>
                <a:latin typeface="Candara" pitchFamily="34" charset="0"/>
              </a:rPr>
              <a:t>In the past 100 years, the highest ranking international legal document dealing with the disposition of Taiwan is the SFPT. </a:t>
            </a:r>
          </a:p>
        </p:txBody>
      </p:sp>
      <p:sp>
        <p:nvSpPr>
          <p:cNvPr id="155654" name="Text Box 6"/>
          <p:cNvSpPr txBox="1">
            <a:spLocks noChangeArrowheads="1"/>
          </p:cNvSpPr>
          <p:nvPr/>
        </p:nvSpPr>
        <p:spPr bwMode="auto">
          <a:xfrm>
            <a:off x="1066800" y="5638800"/>
            <a:ext cx="7391400" cy="523875"/>
          </a:xfrm>
          <a:prstGeom prst="rect">
            <a:avLst/>
          </a:prstGeom>
          <a:solidFill>
            <a:srgbClr val="FFFFFF">
              <a:alpha val="60000"/>
            </a:srgbClr>
          </a:solidFill>
          <a:ln w="9525">
            <a:noFill/>
            <a:miter lim="800000"/>
            <a:headEnd/>
            <a:tailEnd/>
          </a:ln>
          <a:effectLst>
            <a:glow rad="63500">
              <a:schemeClr val="accent2">
                <a:satMod val="175000"/>
                <a:alpha val="40000"/>
              </a:schemeClr>
            </a:glow>
            <a:outerShdw dist="35921" dir="2700000" algn="ctr" rotWithShape="0">
              <a:schemeClr val="bg2">
                <a:alpha val="50000"/>
              </a:schemeClr>
            </a:outerShdw>
          </a:effectLst>
        </p:spPr>
        <p:txBody>
          <a:bodyPr>
            <a:spAutoFit/>
          </a:bodyPr>
          <a:lstStyle/>
          <a:p>
            <a:pPr>
              <a:defRPr/>
            </a:pPr>
            <a:r>
              <a:rPr lang="en-US" altLang="zh-TW" sz="2800" b="1" dirty="0">
                <a:solidFill>
                  <a:schemeClr val="bg1"/>
                </a:solidFill>
                <a:effectLst>
                  <a:outerShdw blurRad="38100" dist="38100" dir="2700000" algn="tl">
                    <a:srgbClr val="000000">
                      <a:alpha val="43137"/>
                    </a:srgbClr>
                  </a:outerShdw>
                </a:effectLst>
                <a:latin typeface="Candara" pitchFamily="34" charset="0"/>
              </a:rPr>
              <a:t>The SFPT came into force on April 28, 1952. </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75458" name="Picture 2" descr="5-27"/>
          <p:cNvPicPr>
            <a:picLocks noChangeAspect="1" noChangeArrowheads="1"/>
          </p:cNvPicPr>
          <p:nvPr/>
        </p:nvPicPr>
        <p:blipFill>
          <a:blip r:embed="rId3" cstate="print"/>
          <a:srcRect/>
          <a:stretch>
            <a:fillRect/>
          </a:stretch>
        </p:blipFill>
        <p:spPr bwMode="auto">
          <a:xfrm>
            <a:off x="3911600" y="0"/>
            <a:ext cx="5232400" cy="7086600"/>
          </a:xfrm>
          <a:prstGeom prst="rect">
            <a:avLst/>
          </a:prstGeom>
          <a:ln>
            <a:noFill/>
          </a:ln>
          <a:effectLst>
            <a:softEdge rad="112500"/>
          </a:effectLst>
        </p:spPr>
      </p:pic>
      <p:sp>
        <p:nvSpPr>
          <p:cNvPr id="43011" name="Text Box 3"/>
          <p:cNvSpPr txBox="1">
            <a:spLocks noChangeArrowheads="1"/>
          </p:cNvSpPr>
          <p:nvPr/>
        </p:nvSpPr>
        <p:spPr bwMode="auto">
          <a:xfrm rot="16200000">
            <a:off x="1416050" y="3384550"/>
            <a:ext cx="1169988" cy="3697288"/>
          </a:xfrm>
          <a:prstGeom prst="rect">
            <a:avLst/>
          </a:prstGeom>
          <a:noFill/>
          <a:ln w="9525">
            <a:noFill/>
            <a:miter lim="800000"/>
            <a:headEnd/>
            <a:tailEnd/>
          </a:ln>
        </p:spPr>
        <p:txBody>
          <a:bodyPr vert="eaVert">
            <a:spAutoFit/>
          </a:bodyPr>
          <a:lstStyle/>
          <a:p>
            <a:pPr>
              <a:spcBef>
                <a:spcPct val="50000"/>
              </a:spcBef>
              <a:defRPr/>
            </a:pPr>
            <a:r>
              <a:rPr lang="en-US" altLang="zh-TW" sz="3200" b="1" dirty="0">
                <a:solidFill>
                  <a:schemeClr val="tx1"/>
                </a:solidFill>
                <a:effectLst>
                  <a:outerShdw blurRad="38100" dist="38100" dir="2700000" algn="tl">
                    <a:srgbClr val="000000">
                      <a:alpha val="43137"/>
                    </a:srgbClr>
                  </a:outerShdw>
                </a:effectLst>
                <a:latin typeface="Candara" pitchFamily="34" charset="0"/>
              </a:rPr>
              <a:t>Chinese translation of the SFPT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5458"/>
                                        </p:tgtEl>
                                        <p:attrNameLst>
                                          <p:attrName>style.visibility</p:attrName>
                                        </p:attrNameLst>
                                      </p:cBhvr>
                                      <p:to>
                                        <p:strVal val="visible"/>
                                      </p:to>
                                    </p:set>
                                    <p:animEffect transition="in" filter="dissolve">
                                      <p:cBhvr>
                                        <p:cTn id="7" dur="1000"/>
                                        <p:tgtEl>
                                          <p:spTgt spid="27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3200400"/>
          </a:xfrm>
          <a:prstGeom prst="rect">
            <a:avLst/>
          </a:prstGeom>
          <a:noFill/>
          <a:ln w="57150">
            <a:noFill/>
            <a:miter lim="800000"/>
            <a:headEnd/>
            <a:tailEnd/>
          </a:ln>
        </p:spPr>
        <p:txBody>
          <a:bodyPr wrap="none" anchor="ctr"/>
          <a:lstStyle/>
          <a:p>
            <a:endParaRPr lang="zh-TW" altLang="en-US"/>
          </a:p>
        </p:txBody>
      </p:sp>
      <p:sp>
        <p:nvSpPr>
          <p:cNvPr id="99331" name="Text Box 3"/>
          <p:cNvSpPr txBox="1">
            <a:spLocks noChangeArrowheads="1"/>
          </p:cNvSpPr>
          <p:nvPr/>
        </p:nvSpPr>
        <p:spPr bwMode="auto">
          <a:xfrm>
            <a:off x="457200" y="3048000"/>
            <a:ext cx="8534400" cy="35401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According to Newton’s reasoning and observations, an apple falling to the ground, a planet revolving in the heavens, or a comet traveling around its orbit all depend on the same principle.  He called this “gravity” or “gravitational interactions,” which he defined as the mutual attraction between any two bodies in the universe.  Today we know that gravitation is one of the four fundamental interactions of nature. </a:t>
            </a:r>
          </a:p>
        </p:txBody>
      </p:sp>
      <p:pic>
        <p:nvPicPr>
          <p:cNvPr id="5127" name="Picture 7" descr="http://etc.usf.edu/clipart/72800/72835/72835_gravity_sm.gif"/>
          <p:cNvPicPr>
            <a:picLocks noChangeAspect="1" noChangeArrowheads="1"/>
          </p:cNvPicPr>
          <p:nvPr/>
        </p:nvPicPr>
        <p:blipFill>
          <a:blip r:embed="rId3" cstate="print"/>
          <a:srcRect/>
          <a:stretch>
            <a:fillRect/>
          </a:stretch>
        </p:blipFill>
        <p:spPr bwMode="auto">
          <a:xfrm>
            <a:off x="2362200" y="685800"/>
            <a:ext cx="3970637" cy="2295526"/>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1295400" y="4114800"/>
            <a:ext cx="71628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2800" b="1" i="1" dirty="0">
                <a:solidFill>
                  <a:schemeClr val="bg1"/>
                </a:solidFill>
                <a:effectLst>
                  <a:outerShdw blurRad="38100" dist="38100" dir="2700000" algn="tl">
                    <a:srgbClr val="000000">
                      <a:alpha val="43137"/>
                    </a:srgbClr>
                  </a:outerShdw>
                </a:effectLst>
                <a:latin typeface="+mn-lt"/>
              </a:rPr>
              <a:t>2(b)</a:t>
            </a:r>
          </a:p>
          <a:p>
            <a:pPr>
              <a:defRPr/>
            </a:pPr>
            <a:r>
              <a:rPr lang="en-US" altLang="zh-TW" sz="2800" b="1" i="1" dirty="0">
                <a:solidFill>
                  <a:schemeClr val="bg1"/>
                </a:solidFill>
                <a:effectLst>
                  <a:outerShdw blurRad="38100" dist="38100" dir="2700000" algn="tl">
                    <a:srgbClr val="000000">
                      <a:alpha val="43137"/>
                    </a:srgbClr>
                  </a:outerShdw>
                </a:effectLst>
                <a:latin typeface="+mn-lt"/>
              </a:rPr>
              <a:t>Japan renounces all right, title and claim to Formosa and the Pescadores.</a:t>
            </a:r>
          </a:p>
        </p:txBody>
      </p:sp>
      <p:sp>
        <p:nvSpPr>
          <p:cNvPr id="212997" name="Text Box 5"/>
          <p:cNvSpPr txBox="1">
            <a:spLocks noChangeArrowheads="1"/>
          </p:cNvSpPr>
          <p:nvPr/>
        </p:nvSpPr>
        <p:spPr bwMode="auto">
          <a:xfrm>
            <a:off x="1143000" y="1371600"/>
            <a:ext cx="4648200" cy="1938992"/>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defRPr/>
            </a:pPr>
            <a:r>
              <a:rPr lang="en-US" altLang="zh-TW" sz="3000" b="1" dirty="0">
                <a:solidFill>
                  <a:schemeClr val="accent5"/>
                </a:solidFill>
                <a:effectLst>
                  <a:outerShdw blurRad="38100" dist="38100" dir="2700000" algn="tl">
                    <a:srgbClr val="000000">
                      <a:alpha val="43137"/>
                    </a:srgbClr>
                  </a:outerShdw>
                </a:effectLst>
                <a:latin typeface="Candara" pitchFamily="34" charset="0"/>
              </a:rPr>
              <a:t>When reading this treaty, we should pay particular attention to </a:t>
            </a:r>
            <a:r>
              <a:rPr lang="en-US" altLang="zh-TW" sz="3000" b="1" dirty="0">
                <a:solidFill>
                  <a:schemeClr val="accent5"/>
                </a:solidFill>
                <a:effectLst>
                  <a:outerShdw blurRad="38100" dist="38100" dir="2700000" algn="tl">
                    <a:srgbClr val="000000">
                      <a:alpha val="43137"/>
                    </a:srgbClr>
                  </a:outerShdw>
                </a:effectLst>
                <a:latin typeface="+mn-lt"/>
              </a:rPr>
              <a:t>Articles 2(b), 4(b), and 23(a). </a:t>
            </a:r>
          </a:p>
        </p:txBody>
      </p:sp>
      <p:pic>
        <p:nvPicPr>
          <p:cNvPr id="44037" name="Picture 5" descr="http://www.taiwanbasic.com/rec-temp/ppt/universe/SFPT-sign.jpg"/>
          <p:cNvPicPr>
            <a:picLocks noChangeAspect="1" noChangeArrowheads="1"/>
          </p:cNvPicPr>
          <p:nvPr/>
        </p:nvPicPr>
        <p:blipFill>
          <a:blip r:embed="rId3" cstate="print"/>
          <a:srcRect/>
          <a:stretch>
            <a:fillRect/>
          </a:stretch>
        </p:blipFill>
        <p:spPr bwMode="auto">
          <a:xfrm>
            <a:off x="5943600" y="762000"/>
            <a:ext cx="2734322" cy="2400300"/>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2996"/>
                                        </p:tgtEl>
                                        <p:attrNameLst>
                                          <p:attrName>style.visibility</p:attrName>
                                        </p:attrNameLst>
                                      </p:cBhvr>
                                      <p:to>
                                        <p:strVal val="visible"/>
                                      </p:to>
                                    </p:set>
                                    <p:anim calcmode="lin" valueType="num">
                                      <p:cBhvr additive="base">
                                        <p:cTn id="7" dur="500" fill="hold"/>
                                        <p:tgtEl>
                                          <p:spTgt spid="212996"/>
                                        </p:tgtEl>
                                        <p:attrNameLst>
                                          <p:attrName>ppt_x</p:attrName>
                                        </p:attrNameLst>
                                      </p:cBhvr>
                                      <p:tavLst>
                                        <p:tav tm="0">
                                          <p:val>
                                            <p:strVal val="#ppt_x"/>
                                          </p:val>
                                        </p:tav>
                                        <p:tav tm="100000">
                                          <p:val>
                                            <p:strVal val="#ppt_x"/>
                                          </p:val>
                                        </p:tav>
                                      </p:tavLst>
                                    </p:anim>
                                    <p:anim calcmode="lin" valueType="num">
                                      <p:cBhvr additive="base">
                                        <p:cTn id="8" dur="500" fill="hold"/>
                                        <p:tgtEl>
                                          <p:spTgt spid="2129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2997"/>
                                        </p:tgtEl>
                                        <p:attrNameLst>
                                          <p:attrName>style.visibility</p:attrName>
                                        </p:attrNameLst>
                                      </p:cBhvr>
                                      <p:to>
                                        <p:strVal val="visible"/>
                                      </p:to>
                                    </p:set>
                                    <p:anim calcmode="lin" valueType="num">
                                      <p:cBhvr additive="base">
                                        <p:cTn id="12" dur="500" fill="hold"/>
                                        <p:tgtEl>
                                          <p:spTgt spid="212997"/>
                                        </p:tgtEl>
                                        <p:attrNameLst>
                                          <p:attrName>ppt_x</p:attrName>
                                        </p:attrNameLst>
                                      </p:cBhvr>
                                      <p:tavLst>
                                        <p:tav tm="0">
                                          <p:val>
                                            <p:strVal val="#ppt_x"/>
                                          </p:val>
                                        </p:tav>
                                        <p:tav tm="100000">
                                          <p:val>
                                            <p:strVal val="#ppt_x"/>
                                          </p:val>
                                        </p:tav>
                                      </p:tavLst>
                                    </p:anim>
                                    <p:anim calcmode="lin" valueType="num">
                                      <p:cBhvr additive="base">
                                        <p:cTn id="13" dur="500" fill="hold"/>
                                        <p:tgtEl>
                                          <p:spTgt spid="2129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utoUpdateAnimBg="0"/>
      <p:bldP spid="21299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4019" name="Text Box 3"/>
          <p:cNvSpPr txBox="1">
            <a:spLocks noChangeArrowheads="1"/>
          </p:cNvSpPr>
          <p:nvPr/>
        </p:nvSpPr>
        <p:spPr bwMode="auto">
          <a:xfrm>
            <a:off x="1219200" y="762000"/>
            <a:ext cx="7772400" cy="26781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2800" b="1" i="1" dirty="0">
                <a:solidFill>
                  <a:schemeClr val="bg1"/>
                </a:solidFill>
                <a:effectLst>
                  <a:outerShdw blurRad="38100" dist="38100" dir="2700000" algn="tl">
                    <a:srgbClr val="000000">
                      <a:alpha val="43137"/>
                    </a:srgbClr>
                  </a:outerShdw>
                </a:effectLst>
                <a:latin typeface="+mn-lt"/>
              </a:rPr>
              <a:t>4(b)</a:t>
            </a:r>
          </a:p>
          <a:p>
            <a:pPr>
              <a:defRPr/>
            </a:pPr>
            <a:r>
              <a:rPr lang="en-US" altLang="zh-TW" sz="2800" b="1" i="1" dirty="0">
                <a:solidFill>
                  <a:schemeClr val="bg1"/>
                </a:solidFill>
                <a:effectLst>
                  <a:outerShdw blurRad="38100" dist="38100" dir="2700000" algn="tl">
                    <a:srgbClr val="000000">
                      <a:alpha val="43137"/>
                    </a:srgbClr>
                  </a:outerShdw>
                </a:effectLst>
                <a:latin typeface="+mn-lt"/>
              </a:rPr>
              <a:t>Japan recognizes the validity of dispositions of property of Japan and Japanese nationals made by or pursuant to directives of the United States Military Government in any of the areas referred to in Articles 2 and 3. </a:t>
            </a:r>
          </a:p>
        </p:txBody>
      </p:sp>
      <p:sp>
        <p:nvSpPr>
          <p:cNvPr id="214021" name="Text Box 5"/>
          <p:cNvSpPr txBox="1">
            <a:spLocks noChangeArrowheads="1"/>
          </p:cNvSpPr>
          <p:nvPr/>
        </p:nvSpPr>
        <p:spPr bwMode="auto">
          <a:xfrm>
            <a:off x="1143000" y="4343400"/>
            <a:ext cx="80010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2800" b="1" i="1" dirty="0">
                <a:solidFill>
                  <a:schemeClr val="bg1"/>
                </a:solidFill>
                <a:effectLst>
                  <a:outerShdw blurRad="38100" dist="38100" dir="2700000" algn="tl">
                    <a:srgbClr val="000000">
                      <a:alpha val="43137"/>
                    </a:srgbClr>
                  </a:outerShdw>
                </a:effectLst>
                <a:latin typeface="+mn-lt"/>
              </a:rPr>
              <a:t>23(a)</a:t>
            </a:r>
          </a:p>
          <a:p>
            <a:pPr>
              <a:defRPr/>
            </a:pPr>
            <a:r>
              <a:rPr lang="en-US" altLang="zh-TW" sz="2800" b="1" i="1" dirty="0">
                <a:solidFill>
                  <a:schemeClr val="bg1"/>
                </a:solidFill>
                <a:effectLst>
                  <a:outerShdw blurRad="38100" dist="38100" dir="2700000" algn="tl">
                    <a:srgbClr val="000000">
                      <a:alpha val="43137"/>
                    </a:srgbClr>
                  </a:outerShdw>
                </a:effectLst>
                <a:latin typeface="+mn-lt"/>
              </a:rPr>
              <a:t> . . . . . including the United States of America as the principal occupying Power, . . . .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4019"/>
                                        </p:tgtEl>
                                        <p:attrNameLst>
                                          <p:attrName>style.visibility</p:attrName>
                                        </p:attrNameLst>
                                      </p:cBhvr>
                                      <p:to>
                                        <p:strVal val="visible"/>
                                      </p:to>
                                    </p:set>
                                    <p:anim calcmode="lin" valueType="num">
                                      <p:cBhvr additive="base">
                                        <p:cTn id="7" dur="3000" fill="hold"/>
                                        <p:tgtEl>
                                          <p:spTgt spid="214019"/>
                                        </p:tgtEl>
                                        <p:attrNameLst>
                                          <p:attrName>ppt_x</p:attrName>
                                        </p:attrNameLst>
                                      </p:cBhvr>
                                      <p:tavLst>
                                        <p:tav tm="0">
                                          <p:val>
                                            <p:strVal val="#ppt_x"/>
                                          </p:val>
                                        </p:tav>
                                        <p:tav tm="100000">
                                          <p:val>
                                            <p:strVal val="#ppt_x"/>
                                          </p:val>
                                        </p:tav>
                                      </p:tavLst>
                                    </p:anim>
                                    <p:anim calcmode="lin" valueType="num">
                                      <p:cBhvr additive="base">
                                        <p:cTn id="8" dur="3000" fill="hold"/>
                                        <p:tgtEl>
                                          <p:spTgt spid="214019"/>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14021"/>
                                        </p:tgtEl>
                                        <p:attrNameLst>
                                          <p:attrName>style.visibility</p:attrName>
                                        </p:attrNameLst>
                                      </p:cBhvr>
                                      <p:to>
                                        <p:strVal val="visible"/>
                                      </p:to>
                                    </p:set>
                                    <p:anim calcmode="lin" valueType="num">
                                      <p:cBhvr additive="base">
                                        <p:cTn id="12" dur="2000" fill="hold"/>
                                        <p:tgtEl>
                                          <p:spTgt spid="214021"/>
                                        </p:tgtEl>
                                        <p:attrNameLst>
                                          <p:attrName>ppt_x</p:attrName>
                                        </p:attrNameLst>
                                      </p:cBhvr>
                                      <p:tavLst>
                                        <p:tav tm="0">
                                          <p:val>
                                            <p:strVal val="#ppt_x"/>
                                          </p:val>
                                        </p:tav>
                                        <p:tav tm="100000">
                                          <p:val>
                                            <p:strVal val="#ppt_x"/>
                                          </p:val>
                                        </p:tav>
                                      </p:tavLst>
                                    </p:anim>
                                    <p:anim calcmode="lin" valueType="num">
                                      <p:cBhvr additive="base">
                                        <p:cTn id="13" dur="2000" fill="hold"/>
                                        <p:tgtEl>
                                          <p:spTgt spid="2140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p:bldP spid="2140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1124" name="Text Box 4"/>
          <p:cNvSpPr txBox="1">
            <a:spLocks noChangeArrowheads="1"/>
          </p:cNvSpPr>
          <p:nvPr/>
        </p:nvSpPr>
        <p:spPr bwMode="auto">
          <a:xfrm>
            <a:off x="2209800" y="381000"/>
            <a:ext cx="4724400" cy="1384995"/>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defRPr/>
            </a:pPr>
            <a:r>
              <a:rPr lang="en-US" altLang="zh-TW" sz="2800" b="1" dirty="0">
                <a:solidFill>
                  <a:schemeClr val="bg1"/>
                </a:solidFill>
                <a:effectLst>
                  <a:outerShdw blurRad="38100" dist="38100" dir="2700000" algn="tl">
                    <a:srgbClr val="000000">
                      <a:alpha val="43137"/>
                    </a:srgbClr>
                  </a:outerShdw>
                </a:effectLst>
                <a:latin typeface="Candara" pitchFamily="34" charset="0"/>
              </a:rPr>
              <a:t>In the above three Articles, the legal situation which we see is as follows: </a:t>
            </a:r>
          </a:p>
        </p:txBody>
      </p:sp>
      <p:sp>
        <p:nvSpPr>
          <p:cNvPr id="261125" name="Text Box 5"/>
          <p:cNvSpPr txBox="1">
            <a:spLocks noChangeArrowheads="1"/>
          </p:cNvSpPr>
          <p:nvPr/>
        </p:nvSpPr>
        <p:spPr bwMode="auto">
          <a:xfrm>
            <a:off x="2286000" y="2362200"/>
            <a:ext cx="4648200" cy="3970318"/>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defRPr/>
            </a:pPr>
            <a:r>
              <a:rPr lang="en-US" altLang="zh-TW" sz="2800" b="1" dirty="0">
                <a:solidFill>
                  <a:schemeClr val="bg1"/>
                </a:solidFill>
                <a:effectLst>
                  <a:outerShdw blurRad="38100" dist="38100" dir="2700000" algn="tl">
                    <a:srgbClr val="000000">
                      <a:alpha val="43137"/>
                    </a:srgbClr>
                  </a:outerShdw>
                </a:effectLst>
                <a:latin typeface="Candara" pitchFamily="34" charset="0"/>
              </a:rPr>
              <a:t>The United States of America is the principal occupying power.  The United States Military Government (USMG) has disposition rights over Taiwan, in essentially the same manner as it had disposition rights over the Ryukyu island group.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61125"/>
                                        </p:tgtEl>
                                        <p:attrNameLst>
                                          <p:attrName>style.visibility</p:attrName>
                                        </p:attrNameLst>
                                      </p:cBhvr>
                                      <p:to>
                                        <p:strVal val="visible"/>
                                      </p:to>
                                    </p:set>
                                    <p:animEffect transition="in" filter="fade">
                                      <p:cBhvr>
                                        <p:cTn id="7" dur="1000"/>
                                        <p:tgtEl>
                                          <p:spTgt spid="261125"/>
                                        </p:tgtEl>
                                      </p:cBhvr>
                                    </p:animEffect>
                                    <p:anim calcmode="lin" valueType="num">
                                      <p:cBhvr>
                                        <p:cTn id="8" dur="1000" fill="hold"/>
                                        <p:tgtEl>
                                          <p:spTgt spid="261125"/>
                                        </p:tgtEl>
                                        <p:attrNameLst>
                                          <p:attrName>ppt_x</p:attrName>
                                        </p:attrNameLst>
                                      </p:cBhvr>
                                      <p:tavLst>
                                        <p:tav tm="0">
                                          <p:val>
                                            <p:strVal val="#ppt_x-.1"/>
                                          </p:val>
                                        </p:tav>
                                        <p:tav tm="100000">
                                          <p:val>
                                            <p:strVal val="#ppt_x"/>
                                          </p:val>
                                        </p:tav>
                                      </p:tavLst>
                                    </p:anim>
                                    <p:anim calcmode="lin" valueType="num">
                                      <p:cBhvr>
                                        <p:cTn id="9" dur="1000" fill="hold"/>
                                        <p:tgtEl>
                                          <p:spTgt spid="261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6 Rectángulo"/>
          <p:cNvSpPr/>
          <p:nvPr/>
        </p:nvSpPr>
        <p:spPr>
          <a:xfrm>
            <a:off x="0" y="0"/>
            <a:ext cx="9144000" cy="6858000"/>
          </a:xfrm>
          <a:prstGeom prst="rect">
            <a:avLst/>
          </a:prstGeom>
          <a:blipFill dpi="0" rotWithShape="1">
            <a:blip r:embed="rId2" cstate="print">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altLang="zh-TW">
              <a:solidFill>
                <a:srgbClr val="FFFFFF"/>
              </a:solidFill>
            </a:endParaRPr>
          </a:p>
        </p:txBody>
      </p:sp>
      <p:sp>
        <p:nvSpPr>
          <p:cNvPr id="216067" name="Text Box 3"/>
          <p:cNvSpPr txBox="1">
            <a:spLocks noChangeArrowheads="1"/>
          </p:cNvSpPr>
          <p:nvPr/>
        </p:nvSpPr>
        <p:spPr bwMode="auto">
          <a:xfrm>
            <a:off x="304800" y="304800"/>
            <a:ext cx="8229600" cy="9540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So, according to the same formulation, we should immediately recognize that: </a:t>
            </a:r>
          </a:p>
        </p:txBody>
      </p:sp>
      <p:sp>
        <p:nvSpPr>
          <p:cNvPr id="216068" name="Text Box 4"/>
          <p:cNvSpPr txBox="1">
            <a:spLocks noChangeArrowheads="1"/>
          </p:cNvSpPr>
          <p:nvPr/>
        </p:nvSpPr>
        <p:spPr bwMode="auto">
          <a:xfrm>
            <a:off x="609600" y="1219200"/>
            <a:ext cx="8305800" cy="2169825"/>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defRPr/>
            </a:pPr>
            <a:r>
              <a:rPr lang="en-US" altLang="zh-TW" sz="2700" b="1"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The ID Cards and Travel Documents (passports) which native Taiwanese persons carry should be issued by the United States Military Government, in a similar fashion to the arrangements for native persons in the Ryukyu island group from 1945 to 1972. </a:t>
            </a:r>
          </a:p>
        </p:txBody>
      </p:sp>
      <p:sp>
        <p:nvSpPr>
          <p:cNvPr id="216072" name="Text Box 8"/>
          <p:cNvSpPr txBox="1">
            <a:spLocks noChangeArrowheads="1"/>
          </p:cNvSpPr>
          <p:nvPr/>
        </p:nvSpPr>
        <p:spPr bwMode="auto">
          <a:xfrm>
            <a:off x="304800" y="3505200"/>
            <a:ext cx="8305800" cy="31083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r>
              <a:rPr lang="en-US" altLang="zh-TW" sz="2800" b="1">
                <a:solidFill>
                  <a:schemeClr val="tx1"/>
                </a:solidFill>
                <a:effectLst>
                  <a:outerShdw blurRad="38100" dist="38100" dir="2700000" algn="tl">
                    <a:srgbClr val="69676D"/>
                  </a:outerShdw>
                </a:effectLst>
                <a:latin typeface="Candara" pitchFamily="34" charset="0"/>
              </a:rPr>
              <a:t>The Republic of China is merely serving as “agent” for the United States Military Government in the military occupation of Taiwan territory, and there is no legal basis to use the ROC label in issuing ID Cards and Passports to local Taiwanese persons.  This is especially true since the ROC on Taiwan is a government in exile. </a:t>
            </a:r>
            <a:endParaRPr lang="en-US" altLang="zh-TW" sz="2500" b="1">
              <a:solidFill>
                <a:schemeClr val="tx1"/>
              </a:solidFill>
              <a:effectLst>
                <a:outerShdw blurRad="38100" dist="38100" dir="2700000" algn="tl">
                  <a:srgbClr val="69676D"/>
                </a:outerShdw>
              </a:effectLst>
              <a:latin typeface="Candar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6068"/>
                                        </p:tgtEl>
                                        <p:attrNameLst>
                                          <p:attrName>style.visibility</p:attrName>
                                        </p:attrNameLst>
                                      </p:cBhvr>
                                      <p:to>
                                        <p:strVal val="visible"/>
                                      </p:to>
                                    </p:set>
                                    <p:anim calcmode="lin" valueType="num">
                                      <p:cBhvr additive="base">
                                        <p:cTn id="7" dur="3000" fill="hold"/>
                                        <p:tgtEl>
                                          <p:spTgt spid="216068"/>
                                        </p:tgtEl>
                                        <p:attrNameLst>
                                          <p:attrName>ppt_x</p:attrName>
                                        </p:attrNameLst>
                                      </p:cBhvr>
                                      <p:tavLst>
                                        <p:tav tm="0">
                                          <p:val>
                                            <p:strVal val="#ppt_x"/>
                                          </p:val>
                                        </p:tav>
                                        <p:tav tm="100000">
                                          <p:val>
                                            <p:strVal val="#ppt_x"/>
                                          </p:val>
                                        </p:tav>
                                      </p:tavLst>
                                    </p:anim>
                                    <p:anim calcmode="lin" valueType="num">
                                      <p:cBhvr additive="base">
                                        <p:cTn id="8" dur="3000" fill="hold"/>
                                        <p:tgtEl>
                                          <p:spTgt spid="216068"/>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16072"/>
                                        </p:tgtEl>
                                        <p:attrNameLst>
                                          <p:attrName>style.visibility</p:attrName>
                                        </p:attrNameLst>
                                      </p:cBhvr>
                                      <p:to>
                                        <p:strVal val="visible"/>
                                      </p:to>
                                    </p:set>
                                    <p:anim calcmode="lin" valueType="num">
                                      <p:cBhvr additive="base">
                                        <p:cTn id="12" dur="3000" fill="hold"/>
                                        <p:tgtEl>
                                          <p:spTgt spid="216072"/>
                                        </p:tgtEl>
                                        <p:attrNameLst>
                                          <p:attrName>ppt_x</p:attrName>
                                        </p:attrNameLst>
                                      </p:cBhvr>
                                      <p:tavLst>
                                        <p:tav tm="0">
                                          <p:val>
                                            <p:strVal val="#ppt_x"/>
                                          </p:val>
                                        </p:tav>
                                        <p:tav tm="100000">
                                          <p:val>
                                            <p:strVal val="#ppt_x"/>
                                          </p:val>
                                        </p:tav>
                                      </p:tavLst>
                                    </p:anim>
                                    <p:anim calcmode="lin" valueType="num">
                                      <p:cBhvr additive="base">
                                        <p:cTn id="13" dur="3000" fill="hold"/>
                                        <p:tgtEl>
                                          <p:spTgt spid="2160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8" grpId="0"/>
      <p:bldP spid="21607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5 Rectángulo"/>
          <p:cNvSpPr/>
          <p:nvPr/>
        </p:nvSpPr>
        <p:spPr>
          <a:xfrm>
            <a:off x="0" y="0"/>
            <a:ext cx="9144000" cy="6858000"/>
          </a:xfrm>
          <a:prstGeom prst="rect">
            <a:avLst/>
          </a:prstGeom>
          <a:blipFill dpi="0" rotWithShape="1">
            <a:blip r:embed="rId2" cstate="print">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altLang="zh-TW">
              <a:solidFill>
                <a:srgbClr val="FFFFFF"/>
              </a:solidFill>
            </a:endParaRPr>
          </a:p>
        </p:txBody>
      </p:sp>
      <p:sp>
        <p:nvSpPr>
          <p:cNvPr id="217091" name="Text Box 3"/>
          <p:cNvSpPr txBox="1">
            <a:spLocks noChangeArrowheads="1"/>
          </p:cNvSpPr>
          <p:nvPr/>
        </p:nvSpPr>
        <p:spPr bwMode="auto">
          <a:xfrm>
            <a:off x="304800" y="228600"/>
            <a:ext cx="79248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In light of the above analysis, we can quickly see what the correct path for Taiwan’s future development is. </a:t>
            </a:r>
          </a:p>
        </p:txBody>
      </p:sp>
      <p:sp>
        <p:nvSpPr>
          <p:cNvPr id="217092" name="Text Box 4"/>
          <p:cNvSpPr txBox="1">
            <a:spLocks noChangeArrowheads="1"/>
          </p:cNvSpPr>
          <p:nvPr/>
        </p:nvSpPr>
        <p:spPr bwMode="auto">
          <a:xfrm>
            <a:off x="304800" y="2133600"/>
            <a:ext cx="7924800" cy="954107"/>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defRPr/>
            </a:pPr>
            <a:r>
              <a:rPr lang="en-US" altLang="zh-TW" sz="2800" b="1" i="1" dirty="0">
                <a:solidFill>
                  <a:schemeClr val="tx1"/>
                </a:solidFill>
                <a:effectLst>
                  <a:outerShdw blurRad="38100" dist="38100" dir="2700000" algn="tl">
                    <a:srgbClr val="000000">
                      <a:alpha val="43137"/>
                    </a:srgbClr>
                  </a:outerShdw>
                </a:effectLst>
                <a:latin typeface="+mn-lt"/>
              </a:rPr>
              <a:t>Taiwan should first promote self-rule, and then move toward establishing nationhood. </a:t>
            </a:r>
          </a:p>
        </p:txBody>
      </p:sp>
      <p:sp>
        <p:nvSpPr>
          <p:cNvPr id="217093" name="Text Box 5"/>
          <p:cNvSpPr txBox="1">
            <a:spLocks noChangeArrowheads="1"/>
          </p:cNvSpPr>
          <p:nvPr/>
        </p:nvSpPr>
        <p:spPr bwMode="auto">
          <a:xfrm>
            <a:off x="304800" y="3733800"/>
            <a:ext cx="8382000" cy="2677656"/>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The United States military authorities should terminate the “agency” relationship with the ROC</a:t>
            </a:r>
            <a:r>
              <a:rPr lang="en-US" altLang="zh-TW" sz="2800" b="1" dirty="0" smtClean="0">
                <a:solidFill>
                  <a:schemeClr val="tx1"/>
                </a:solidFill>
                <a:effectLst>
                  <a:outerShdw blurRad="38100" dist="38100" dir="2700000" algn="tl">
                    <a:srgbClr val="000000">
                      <a:alpha val="43137"/>
                    </a:srgbClr>
                  </a:outerShdw>
                </a:effectLst>
                <a:latin typeface="Candara" pitchFamily="34" charset="0"/>
              </a:rPr>
              <a:t>.</a:t>
            </a:r>
          </a:p>
          <a:p>
            <a:pPr>
              <a:defRPr/>
            </a:pPr>
            <a:r>
              <a:rPr lang="en-US" altLang="zh-TW" sz="2800" b="1" dirty="0" smtClean="0">
                <a:solidFill>
                  <a:schemeClr val="tx1"/>
                </a:solidFill>
                <a:effectLst>
                  <a:outerShdw blurRad="38100" dist="38100" dir="2700000" algn="tl">
                    <a:srgbClr val="000000">
                      <a:alpha val="43137"/>
                    </a:srgbClr>
                  </a:outerShdw>
                </a:effectLst>
                <a:latin typeface="Candara" pitchFamily="34" charset="0"/>
              </a:rPr>
              <a:t>  </a:t>
            </a:r>
            <a:endParaRPr lang="en-US" altLang="zh-TW" sz="2800" b="1" dirty="0">
              <a:solidFill>
                <a:schemeClr val="tx1"/>
              </a:solidFill>
              <a:effectLst>
                <a:outerShdw blurRad="38100" dist="38100" dir="2700000" algn="tl">
                  <a:srgbClr val="000000">
                    <a:alpha val="43137"/>
                  </a:srgbClr>
                </a:outerShdw>
              </a:effectLst>
              <a:latin typeface="Candara" pitchFamily="34" charset="0"/>
            </a:endParaRPr>
          </a:p>
          <a:p>
            <a:pPr>
              <a:defRPr/>
            </a:pPr>
            <a:r>
              <a:rPr lang="en-US" altLang="zh-TW" sz="2800" b="1" dirty="0">
                <a:solidFill>
                  <a:schemeClr val="tx1"/>
                </a:solidFill>
                <a:effectLst>
                  <a:outerShdw blurRad="38100" dist="38100" dir="2700000" algn="tl">
                    <a:srgbClr val="000000">
                      <a:alpha val="43137"/>
                    </a:srgbClr>
                  </a:outerShdw>
                </a:effectLst>
                <a:latin typeface="Candara" pitchFamily="34" charset="0"/>
              </a:rPr>
              <a:t>ROC government officials and other ROC loyalists could then actively make plans to move back to their beloved homeland – Mainland China.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7092"/>
                                        </p:tgtEl>
                                        <p:attrNameLst>
                                          <p:attrName>style.visibility</p:attrName>
                                        </p:attrNameLst>
                                      </p:cBhvr>
                                      <p:to>
                                        <p:strVal val="visible"/>
                                      </p:to>
                                    </p:set>
                                    <p:anim calcmode="lin" valueType="num">
                                      <p:cBhvr additive="base">
                                        <p:cTn id="7" dur="3000" fill="hold"/>
                                        <p:tgtEl>
                                          <p:spTgt spid="217092"/>
                                        </p:tgtEl>
                                        <p:attrNameLst>
                                          <p:attrName>ppt_x</p:attrName>
                                        </p:attrNameLst>
                                      </p:cBhvr>
                                      <p:tavLst>
                                        <p:tav tm="0">
                                          <p:val>
                                            <p:strVal val="#ppt_x"/>
                                          </p:val>
                                        </p:tav>
                                        <p:tav tm="100000">
                                          <p:val>
                                            <p:strVal val="#ppt_x"/>
                                          </p:val>
                                        </p:tav>
                                      </p:tavLst>
                                    </p:anim>
                                    <p:anim calcmode="lin" valueType="num">
                                      <p:cBhvr additive="base">
                                        <p:cTn id="8" dur="3000" fill="hold"/>
                                        <p:tgtEl>
                                          <p:spTgt spid="217092"/>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17093"/>
                                        </p:tgtEl>
                                        <p:attrNameLst>
                                          <p:attrName>style.visibility</p:attrName>
                                        </p:attrNameLst>
                                      </p:cBhvr>
                                      <p:to>
                                        <p:strVal val="visible"/>
                                      </p:to>
                                    </p:set>
                                    <p:anim calcmode="lin" valueType="num">
                                      <p:cBhvr additive="base">
                                        <p:cTn id="12" dur="3000" fill="hold"/>
                                        <p:tgtEl>
                                          <p:spTgt spid="217093"/>
                                        </p:tgtEl>
                                        <p:attrNameLst>
                                          <p:attrName>ppt_x</p:attrName>
                                        </p:attrNameLst>
                                      </p:cBhvr>
                                      <p:tavLst>
                                        <p:tav tm="0">
                                          <p:val>
                                            <p:strVal val="#ppt_x"/>
                                          </p:val>
                                        </p:tav>
                                        <p:tav tm="100000">
                                          <p:val>
                                            <p:strVal val="#ppt_x"/>
                                          </p:val>
                                        </p:tav>
                                      </p:tavLst>
                                    </p:anim>
                                    <p:anim calcmode="lin" valueType="num">
                                      <p:cBhvr additive="base">
                                        <p:cTn id="13" dur="3000" fill="hold"/>
                                        <p:tgtEl>
                                          <p:spTgt spid="217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4000" r="-24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scene3d>
              <a:camera prst="orthographicFront"/>
              <a:lightRig rig="soft" dir="t">
                <a:rot lat="0" lon="0" rev="16800000"/>
              </a:lightRig>
            </a:scene3d>
            <a:sp3d prstMaterial="softEdge">
              <a:bevelT w="38100" h="38100"/>
            </a:sp3d>
          </a:bodyPr>
          <a:lstStyle/>
          <a:p>
            <a:pPr algn="l" eaLnBrk="1" hangingPunct="1">
              <a:defRPr/>
            </a:pPr>
            <a:r>
              <a:rPr lang="es-ES" altLang="zh-TW" sz="2800" dirty="0" smtClean="0">
                <a:solidFill>
                  <a:schemeClr val="bg1"/>
                </a:solidFill>
                <a:effectLst>
                  <a:outerShdw blurRad="38100" dist="38100" dir="2700000" algn="tl">
                    <a:srgbClr val="000000">
                      <a:alpha val="43137"/>
                    </a:srgbClr>
                  </a:outerShdw>
                </a:effectLst>
                <a:latin typeface="Candara" pitchFamily="34" charset="0"/>
                <a:ea typeface="新細明體" pitchFamily="18" charset="-120"/>
                <a:cs typeface="+mn-cs"/>
              </a:rPr>
              <a:t>Passport </a:t>
            </a:r>
            <a:r>
              <a:rPr lang="es-ES" altLang="zh-TW" sz="2800" dirty="0" err="1" smtClean="0">
                <a:solidFill>
                  <a:schemeClr val="bg1"/>
                </a:solidFill>
                <a:effectLst>
                  <a:outerShdw blurRad="38100" dist="38100" dir="2700000" algn="tl">
                    <a:srgbClr val="000000">
                      <a:alpha val="43137"/>
                    </a:srgbClr>
                  </a:outerShdw>
                </a:effectLst>
                <a:latin typeface="Candara" pitchFamily="34" charset="0"/>
                <a:ea typeface="新細明體" pitchFamily="18" charset="-120"/>
                <a:cs typeface="+mn-cs"/>
              </a:rPr>
              <a:t>Design</a:t>
            </a:r>
            <a:r>
              <a:rPr lang="es-ES" altLang="zh-TW" sz="2800" dirty="0" smtClean="0">
                <a:solidFill>
                  <a:schemeClr val="bg1"/>
                </a:solidFill>
                <a:effectLst>
                  <a:outerShdw blurRad="38100" dist="38100" dir="2700000" algn="tl">
                    <a:srgbClr val="000000">
                      <a:alpha val="43137"/>
                    </a:srgbClr>
                  </a:outerShdw>
                </a:effectLst>
                <a:latin typeface="Candara" pitchFamily="34" charset="0"/>
                <a:ea typeface="新細明體" pitchFamily="18" charset="-120"/>
                <a:cs typeface="+mn-cs"/>
              </a:rPr>
              <a:t> </a:t>
            </a:r>
            <a:r>
              <a:rPr lang="es-ES" altLang="zh-TW" sz="2800" dirty="0" err="1" smtClean="0">
                <a:solidFill>
                  <a:schemeClr val="bg1"/>
                </a:solidFill>
                <a:effectLst>
                  <a:outerShdw blurRad="38100" dist="38100" dir="2700000" algn="tl">
                    <a:srgbClr val="000000">
                      <a:alpha val="43137"/>
                    </a:srgbClr>
                  </a:outerShdw>
                </a:effectLst>
                <a:latin typeface="Candara" pitchFamily="34" charset="0"/>
                <a:ea typeface="新細明體" pitchFamily="18" charset="-120"/>
                <a:cs typeface="+mn-cs"/>
              </a:rPr>
              <a:t>Samples</a:t>
            </a:r>
            <a:r>
              <a:rPr lang="es-ES" altLang="zh-TW" sz="2800" dirty="0" smtClean="0">
                <a:solidFill>
                  <a:schemeClr val="bg1"/>
                </a:solidFill>
                <a:effectLst>
                  <a:outerShdw blurRad="38100" dist="38100" dir="2700000" algn="tl">
                    <a:srgbClr val="000000">
                      <a:alpha val="43137"/>
                    </a:srgbClr>
                  </a:outerShdw>
                </a:effectLst>
                <a:latin typeface="Candara" pitchFamily="34" charset="0"/>
                <a:ea typeface="新細明體" pitchFamily="18" charset="-120"/>
                <a:cs typeface="+mn-cs"/>
              </a:rPr>
              <a:t> (1)</a:t>
            </a:r>
            <a:endParaRPr lang="es-ES" altLang="zh-TW" sz="2800" dirty="0">
              <a:solidFill>
                <a:schemeClr val="bg1"/>
              </a:solidFill>
              <a:effectLst>
                <a:outerShdw blurRad="38100" dist="38100" dir="2700000" algn="tl">
                  <a:srgbClr val="000000">
                    <a:alpha val="43137"/>
                  </a:srgbClr>
                </a:outerShdw>
              </a:effectLst>
              <a:latin typeface="Candara" pitchFamily="34" charset="0"/>
              <a:ea typeface="新細明體" pitchFamily="18" charset="-120"/>
              <a:cs typeface="+mn-cs"/>
            </a:endParaRPr>
          </a:p>
        </p:txBody>
      </p:sp>
      <p:pic>
        <p:nvPicPr>
          <p:cNvPr id="4" name="Picture 2" descr="Taiwan USMG passport"/>
          <p:cNvPicPr>
            <a:picLocks noChangeAspect="1" noChangeArrowheads="1"/>
          </p:cNvPicPr>
          <p:nvPr/>
        </p:nvPicPr>
        <p:blipFill>
          <a:blip r:embed="rId3" cstate="print"/>
          <a:srcRect/>
          <a:stretch>
            <a:fillRect/>
          </a:stretch>
        </p:blipFill>
        <p:spPr bwMode="auto">
          <a:xfrm>
            <a:off x="838200" y="1676400"/>
            <a:ext cx="3162300" cy="4219575"/>
          </a:xfrm>
          <a:prstGeom prst="rect">
            <a:avLst/>
          </a:prstGeom>
          <a:ln>
            <a:noFill/>
          </a:ln>
          <a:effectLst>
            <a:softEdge rad="112500"/>
          </a:effectLst>
        </p:spPr>
      </p:pic>
      <p:pic>
        <p:nvPicPr>
          <p:cNvPr id="83970" name="Picture 2" descr="Ryukyus USMG passport"/>
          <p:cNvPicPr>
            <a:picLocks noChangeAspect="1" noChangeArrowheads="1"/>
          </p:cNvPicPr>
          <p:nvPr/>
        </p:nvPicPr>
        <p:blipFill>
          <a:blip r:embed="rId4" cstate="print"/>
          <a:srcRect/>
          <a:stretch>
            <a:fillRect/>
          </a:stretch>
        </p:blipFill>
        <p:spPr bwMode="auto">
          <a:xfrm>
            <a:off x="4876800" y="1676400"/>
            <a:ext cx="3162300" cy="4219575"/>
          </a:xfrm>
          <a:prstGeom prst="rect">
            <a:avLst/>
          </a:prstGeom>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scene3d>
              <a:camera prst="orthographicFront"/>
              <a:lightRig rig="soft" dir="t">
                <a:rot lat="0" lon="0" rev="16800000"/>
              </a:lightRig>
            </a:scene3d>
            <a:sp3d prstMaterial="softEdge">
              <a:bevelT w="38100" h="38100"/>
            </a:sp3d>
          </a:bodyPr>
          <a:lstStyle/>
          <a:p>
            <a:pPr algn="l" eaLnBrk="1" hangingPunct="1">
              <a:defRPr/>
            </a:pPr>
            <a:r>
              <a:rPr lang="es-ES" altLang="zh-TW" sz="2800" dirty="0"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Passport </a:t>
            </a:r>
            <a:r>
              <a:rPr lang="es-ES" altLang="zh-TW" sz="2800" dirty="0" err="1"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Design</a:t>
            </a:r>
            <a:r>
              <a:rPr lang="es-ES" altLang="zh-TW" sz="2800" dirty="0"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 </a:t>
            </a:r>
            <a:r>
              <a:rPr lang="es-ES" altLang="zh-TW" sz="2800" dirty="0" err="1"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Samples</a:t>
            </a:r>
            <a:r>
              <a:rPr lang="es-ES" altLang="zh-TW" sz="2800" dirty="0"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 (2)</a:t>
            </a:r>
          </a:p>
        </p:txBody>
      </p:sp>
      <p:pic>
        <p:nvPicPr>
          <p:cNvPr id="82946" name="Picture 2" descr="Taiwan USMG passport"/>
          <p:cNvPicPr>
            <a:picLocks noChangeAspect="1" noChangeArrowheads="1"/>
          </p:cNvPicPr>
          <p:nvPr/>
        </p:nvPicPr>
        <p:blipFill>
          <a:blip r:embed="rId3" cstate="print"/>
          <a:srcRect/>
          <a:stretch>
            <a:fillRect/>
          </a:stretch>
        </p:blipFill>
        <p:spPr bwMode="auto">
          <a:xfrm>
            <a:off x="1295400" y="1676400"/>
            <a:ext cx="2857500" cy="4219575"/>
          </a:xfrm>
          <a:prstGeom prst="rect">
            <a:avLst/>
          </a:prstGeom>
          <a:ln>
            <a:noFill/>
          </a:ln>
          <a:effectLst>
            <a:softEdge rad="112500"/>
          </a:effectLst>
        </p:spPr>
      </p:pic>
      <p:pic>
        <p:nvPicPr>
          <p:cNvPr id="82948" name="Picture 4" descr="Ryukyus USMG passport"/>
          <p:cNvPicPr>
            <a:picLocks noChangeAspect="1" noChangeArrowheads="1"/>
          </p:cNvPicPr>
          <p:nvPr/>
        </p:nvPicPr>
        <p:blipFill>
          <a:blip r:embed="rId4" cstate="print"/>
          <a:srcRect/>
          <a:stretch>
            <a:fillRect/>
          </a:stretch>
        </p:blipFill>
        <p:spPr bwMode="auto">
          <a:xfrm>
            <a:off x="4876800" y="1676400"/>
            <a:ext cx="2886075" cy="4219575"/>
          </a:xfrm>
          <a:prstGeom prst="rect">
            <a:avLst/>
          </a:prstGeom>
          <a:ln>
            <a:noFill/>
          </a:ln>
          <a:effectLst>
            <a:softEdge rad="11250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9000" r="-29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scene3d>
              <a:camera prst="orthographicFront"/>
              <a:lightRig rig="soft" dir="t">
                <a:rot lat="0" lon="0" rev="16800000"/>
              </a:lightRig>
            </a:scene3d>
            <a:sp3d prstMaterial="softEdge">
              <a:bevelT w="38100" h="38100"/>
            </a:sp3d>
          </a:bodyPr>
          <a:lstStyle/>
          <a:p>
            <a:pPr algn="l" eaLnBrk="1" hangingPunct="1">
              <a:defRPr/>
            </a:pPr>
            <a:r>
              <a:rPr lang="es-ES" altLang="zh-TW" sz="2800" dirty="0"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Passport </a:t>
            </a:r>
            <a:r>
              <a:rPr lang="es-ES" altLang="zh-TW" sz="2800" dirty="0" err="1"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Design</a:t>
            </a:r>
            <a:r>
              <a:rPr lang="es-ES" altLang="zh-TW" sz="2800" dirty="0"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 </a:t>
            </a:r>
            <a:r>
              <a:rPr lang="es-ES" altLang="zh-TW" sz="2800" dirty="0" err="1"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Samples</a:t>
            </a:r>
            <a:r>
              <a:rPr lang="es-ES" altLang="zh-TW" sz="2800" dirty="0" smtClean="0">
                <a:solidFill>
                  <a:schemeClr val="tx1"/>
                </a:solidFill>
                <a:effectLst>
                  <a:outerShdw blurRad="38100" dist="38100" dir="2700000" algn="tl">
                    <a:srgbClr val="000000">
                      <a:alpha val="43137"/>
                    </a:srgbClr>
                  </a:outerShdw>
                </a:effectLst>
                <a:latin typeface="Candara" pitchFamily="34" charset="0"/>
                <a:ea typeface="新細明體" pitchFamily="18" charset="-120"/>
                <a:cs typeface="+mn-cs"/>
              </a:rPr>
              <a:t> (3)</a:t>
            </a:r>
          </a:p>
        </p:txBody>
      </p:sp>
      <p:pic>
        <p:nvPicPr>
          <p:cNvPr id="81924" name="Picture 4" descr="Taiwan USMG passport"/>
          <p:cNvPicPr>
            <a:picLocks noChangeAspect="1" noChangeArrowheads="1"/>
          </p:cNvPicPr>
          <p:nvPr/>
        </p:nvPicPr>
        <p:blipFill>
          <a:blip r:embed="rId3" cstate="print"/>
          <a:srcRect/>
          <a:stretch>
            <a:fillRect/>
          </a:stretch>
        </p:blipFill>
        <p:spPr bwMode="auto">
          <a:xfrm>
            <a:off x="1371600" y="1600200"/>
            <a:ext cx="2895600" cy="4219575"/>
          </a:xfrm>
          <a:prstGeom prst="rect">
            <a:avLst/>
          </a:prstGeom>
          <a:ln>
            <a:noFill/>
          </a:ln>
          <a:effectLst>
            <a:softEdge rad="112500"/>
          </a:effectLst>
        </p:spPr>
      </p:pic>
      <p:pic>
        <p:nvPicPr>
          <p:cNvPr id="81926" name="Picture 6" descr="Ryukyus USMG passport"/>
          <p:cNvPicPr>
            <a:picLocks noChangeAspect="1" noChangeArrowheads="1"/>
          </p:cNvPicPr>
          <p:nvPr/>
        </p:nvPicPr>
        <p:blipFill>
          <a:blip r:embed="rId4" cstate="print"/>
          <a:srcRect/>
          <a:stretch>
            <a:fillRect/>
          </a:stretch>
        </p:blipFill>
        <p:spPr bwMode="auto">
          <a:xfrm>
            <a:off x="5029200" y="1600200"/>
            <a:ext cx="2914650" cy="4219575"/>
          </a:xfrm>
          <a:prstGeom prst="rect">
            <a:avLst/>
          </a:prstGeom>
          <a:ln>
            <a:noFill/>
          </a:ln>
          <a:effectLst>
            <a:softEdge rad="1125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dpi="0" rotWithShape="1">
            <a:blip r:embed="rId2" cstate="print">
              <a:alphaModFix amt="3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altLang="zh-TW">
              <a:solidFill>
                <a:srgbClr val="FFFFFF"/>
              </a:solidFill>
            </a:endParaRPr>
          </a:p>
        </p:txBody>
      </p:sp>
      <p:sp>
        <p:nvSpPr>
          <p:cNvPr id="2" name="矩形 1"/>
          <p:cNvSpPr/>
          <p:nvPr/>
        </p:nvSpPr>
        <p:spPr>
          <a:xfrm>
            <a:off x="3352800" y="1828800"/>
            <a:ext cx="5486400" cy="4586288"/>
          </a:xfrm>
          <a:prstGeom prst="rect">
            <a:avLst/>
          </a:prstGeom>
        </p:spPr>
        <p:txBody>
          <a:bodyPr>
            <a:spAutoFit/>
          </a:bodyPr>
          <a:lstStyle/>
          <a:p>
            <a:pPr>
              <a:spcAft>
                <a:spcPct val="50000"/>
              </a:spcAft>
            </a:pPr>
            <a:r>
              <a:rPr lang="en-US" altLang="zh-TW" sz="2800" b="1">
                <a:solidFill>
                  <a:schemeClr val="tx1"/>
                </a:solidFill>
                <a:effectLst>
                  <a:outerShdw blurRad="38100" dist="38100" dir="2700000" algn="tl">
                    <a:srgbClr val="69676D"/>
                  </a:outerShdw>
                </a:effectLst>
                <a:latin typeface="Candara" pitchFamily="34" charset="0"/>
              </a:rPr>
              <a:t>Additionally, those loyal to the ROC could then actively pursue the development of the notion of “One Country, Two Areas.” </a:t>
            </a:r>
          </a:p>
          <a:p>
            <a:pPr>
              <a:spcAft>
                <a:spcPct val="50000"/>
              </a:spcAft>
            </a:pPr>
            <a:r>
              <a:rPr lang="en-US" altLang="zh-TW"/>
              <a:t> </a:t>
            </a:r>
            <a:endParaRPr lang="en-US" altLang="zh-TW">
              <a:effectLst>
                <a:outerShdw blurRad="38100" dist="38100" dir="2700000" algn="tl">
                  <a:srgbClr val="FFFFFF"/>
                </a:outerShdw>
              </a:effectLst>
            </a:endParaRPr>
          </a:p>
          <a:p>
            <a:pPr algn="ctr"/>
            <a:r>
              <a:rPr lang="en-US" altLang="zh-TW" sz="2800" b="1">
                <a:solidFill>
                  <a:schemeClr val="tx1"/>
                </a:solidFill>
                <a:effectLst>
                  <a:outerShdw blurRad="38100" dist="38100" dir="2700000" algn="tl">
                    <a:srgbClr val="69676D"/>
                  </a:outerShdw>
                </a:effectLst>
                <a:latin typeface="Candara" pitchFamily="34" charset="0"/>
              </a:rPr>
              <a:t>(The Two Areas spoken of here are correctly understood to be “Mainland China” and the “Kinmen –Mazu island groups.”)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57200" y="4724400"/>
            <a:ext cx="8382000" cy="609600"/>
          </a:xfrm>
          <a:prstGeom prst="rect">
            <a:avLst/>
          </a:prstGeom>
          <a:solidFill>
            <a:srgbClr val="000000"/>
          </a:solidFill>
          <a:ln w="0">
            <a:solidFill>
              <a:srgbClr val="F8F8F8"/>
            </a:solidFill>
            <a:miter lim="800000"/>
            <a:headEnd/>
            <a:tailEnd/>
          </a:ln>
        </p:spPr>
        <p:txBody>
          <a:bodyPr wrap="none" anchor="ctr"/>
          <a:lstStyle/>
          <a:p>
            <a:pPr algn="ctr">
              <a:defRPr/>
            </a:pPr>
            <a:r>
              <a:rPr lang="en-US" altLang="zh-TW" sz="2400" b="1" dirty="0">
                <a:solidFill>
                  <a:schemeClr val="tx1"/>
                </a:solidFill>
                <a:effectLst>
                  <a:outerShdw blurRad="38100" dist="38100" dir="2700000" algn="tl">
                    <a:srgbClr val="000000">
                      <a:alpha val="43137"/>
                    </a:srgbClr>
                  </a:outerShdw>
                </a:effectLst>
                <a:latin typeface="Candara" pitchFamily="34" charset="0"/>
              </a:rPr>
              <a:t>US Secretary of Health and Human Services   Kathleen Sebelius</a:t>
            </a:r>
            <a:r>
              <a:rPr lang="en-US" altLang="zh-TW" sz="4000" b="1" dirty="0">
                <a:solidFill>
                  <a:schemeClr val="tx1"/>
                </a:solidFill>
                <a:effectLst>
                  <a:outerShdw blurRad="38100" dist="38100" dir="2700000" algn="tl">
                    <a:srgbClr val="000000">
                      <a:alpha val="43137"/>
                    </a:srgbClr>
                  </a:outerShdw>
                </a:effectLst>
                <a:latin typeface="Candara" pitchFamily="34" charset="0"/>
              </a:rPr>
              <a:t> </a:t>
            </a:r>
          </a:p>
        </p:txBody>
      </p:sp>
      <p:pic>
        <p:nvPicPr>
          <p:cNvPr id="48133" name="Picture 5" descr="http://upload.wikimedia.org/wikipedia/commons/5/5c/Kathleen_Sebelius_official_portrait.jpg"/>
          <p:cNvPicPr>
            <a:picLocks noChangeAspect="1" noChangeArrowheads="1"/>
          </p:cNvPicPr>
          <p:nvPr/>
        </p:nvPicPr>
        <p:blipFill>
          <a:blip r:embed="rId3" cstate="print"/>
          <a:srcRect/>
          <a:stretch>
            <a:fillRect/>
          </a:stretch>
        </p:blipFill>
        <p:spPr bwMode="auto">
          <a:xfrm>
            <a:off x="3124200" y="1143000"/>
            <a:ext cx="2667000" cy="33337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2362200"/>
          </a:xfrm>
          <a:prstGeom prst="rect">
            <a:avLst/>
          </a:prstGeom>
          <a:noFill/>
          <a:ln w="57150">
            <a:noFill/>
            <a:miter lim="800000"/>
            <a:headEnd/>
            <a:tailEnd/>
          </a:ln>
        </p:spPr>
        <p:txBody>
          <a:bodyPr wrap="none" anchor="ctr"/>
          <a:lstStyle/>
          <a:p>
            <a:endParaRPr lang="zh-TW" altLang="en-US"/>
          </a:p>
        </p:txBody>
      </p:sp>
      <p:sp>
        <p:nvSpPr>
          <p:cNvPr id="100355" name="Text Box 3"/>
          <p:cNvSpPr txBox="1">
            <a:spLocks noChangeArrowheads="1"/>
          </p:cNvSpPr>
          <p:nvPr/>
        </p:nvSpPr>
        <p:spPr bwMode="auto">
          <a:xfrm>
            <a:off x="609600" y="228600"/>
            <a:ext cx="8305800" cy="31083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bg1"/>
                </a:solidFill>
                <a:effectLst>
                  <a:outerShdw blurRad="38100" dist="38100" dir="2700000" algn="tl">
                    <a:srgbClr val="000000">
                      <a:alpha val="43137"/>
                    </a:srgbClr>
                  </a:outerShdw>
                </a:effectLst>
                <a:latin typeface="Candara" pitchFamily="34" charset="0"/>
                <a:cs typeface="Arial" pitchFamily="34" charset="0"/>
              </a:rPr>
              <a:t>However, in the Catholic Church, the Pope’s strict teachings held that the Earth was the center of the Universe. It was stated that the Sun orbited the Earth, and this was easily verifiable.  Simply watching the sun rise in the east at dawn, and descend in the west at sunset, was proof that the Earth occupied a central position. </a:t>
            </a:r>
          </a:p>
        </p:txBody>
      </p:sp>
      <p:pic>
        <p:nvPicPr>
          <p:cNvPr id="8196" name="Picture 8" descr="http://www.spiritofexploration.com/images/sun2.png"/>
          <p:cNvPicPr>
            <a:picLocks noChangeAspect="1" noChangeArrowheads="1"/>
          </p:cNvPicPr>
          <p:nvPr/>
        </p:nvPicPr>
        <p:blipFill>
          <a:blip r:embed="rId3" cstate="print"/>
          <a:srcRect/>
          <a:stretch>
            <a:fillRect/>
          </a:stretch>
        </p:blipFill>
        <p:spPr bwMode="auto">
          <a:xfrm>
            <a:off x="3505200" y="2971800"/>
            <a:ext cx="2166938" cy="22098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0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89795" name="Text Box 3"/>
          <p:cNvSpPr txBox="1">
            <a:spLocks noChangeArrowheads="1"/>
          </p:cNvSpPr>
          <p:nvPr/>
        </p:nvSpPr>
        <p:spPr bwMode="auto">
          <a:xfrm>
            <a:off x="457200" y="1752600"/>
            <a:ext cx="8305800" cy="157003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3200" b="1" dirty="0">
                <a:solidFill>
                  <a:schemeClr val="tx1"/>
                </a:solidFill>
                <a:effectLst>
                  <a:outerShdw blurRad="38100" dist="38100" dir="2700000" algn="tl">
                    <a:srgbClr val="000000">
                      <a:alpha val="43137"/>
                    </a:srgbClr>
                  </a:outerShdw>
                </a:effectLst>
                <a:latin typeface="Candara" pitchFamily="34" charset="0"/>
              </a:rPr>
              <a:t>On May 17, 2011, Kathleen Sebelius, the US Secretary of Health and Human Services announced to the World Health Assembly: </a:t>
            </a:r>
          </a:p>
        </p:txBody>
      </p:sp>
      <p:sp>
        <p:nvSpPr>
          <p:cNvPr id="289798" name="Text Box 6"/>
          <p:cNvSpPr txBox="1">
            <a:spLocks noChangeArrowheads="1"/>
          </p:cNvSpPr>
          <p:nvPr/>
        </p:nvSpPr>
        <p:spPr bwMode="auto">
          <a:xfrm>
            <a:off x="457200" y="4648200"/>
            <a:ext cx="8534400" cy="1354217"/>
          </a:xfrm>
          <a:prstGeom prst="rect">
            <a:avLst/>
          </a:prstGeom>
          <a:noFill/>
          <a:ln w="9525">
            <a:noFill/>
            <a:miter lim="800000"/>
            <a:headEnd/>
            <a:tailEnd/>
          </a:ln>
        </p:spPr>
        <p:txBody>
          <a:bodyPr>
            <a:spAutoFit/>
          </a:bodyPr>
          <a:lstStyle/>
          <a:p>
            <a:pPr algn="ctr">
              <a:spcBef>
                <a:spcPct val="50000"/>
              </a:spcBef>
            </a:pPr>
            <a:r>
              <a:rPr lang="en-US" altLang="zh-TW" sz="2800" i="1" dirty="0">
                <a:solidFill>
                  <a:srgbClr val="CCECFF"/>
                </a:solidFill>
              </a:rPr>
              <a:t> </a:t>
            </a:r>
            <a:r>
              <a:rPr lang="en-US" altLang="zh-TW" sz="2700" b="1" i="1" dirty="0">
                <a:solidFill>
                  <a:schemeClr val="bg1"/>
                </a:solidFill>
                <a:effectLst>
                  <a:outerShdw blurRad="38100" dist="38100" dir="2700000" algn="tl">
                    <a:srgbClr val="FFFFFF"/>
                  </a:outerShdw>
                </a:effectLst>
                <a:latin typeface="Candara" pitchFamily="34" charset="0"/>
              </a:rPr>
              <a:t>“We have made it very clear to the WHO that the United States' position is that no organization of the U.N. has a right to unilaterally determine the position of Taiwan.”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9798"/>
                                        </p:tgtEl>
                                        <p:attrNameLst>
                                          <p:attrName>style.visibility</p:attrName>
                                        </p:attrNameLst>
                                      </p:cBhvr>
                                      <p:to>
                                        <p:strVal val="visible"/>
                                      </p:to>
                                    </p:set>
                                    <p:anim calcmode="lin" valueType="num">
                                      <p:cBhvr additive="base">
                                        <p:cTn id="7" dur="3000" fill="hold"/>
                                        <p:tgtEl>
                                          <p:spTgt spid="289798"/>
                                        </p:tgtEl>
                                        <p:attrNameLst>
                                          <p:attrName>ppt_x</p:attrName>
                                        </p:attrNameLst>
                                      </p:cBhvr>
                                      <p:tavLst>
                                        <p:tav tm="0">
                                          <p:val>
                                            <p:strVal val="1+#ppt_w/2"/>
                                          </p:val>
                                        </p:tav>
                                        <p:tav tm="100000">
                                          <p:val>
                                            <p:strVal val="#ppt_x"/>
                                          </p:val>
                                        </p:tav>
                                      </p:tavLst>
                                    </p:anim>
                                    <p:anim calcmode="lin" valueType="num">
                                      <p:cBhvr additive="base">
                                        <p:cTn id="8" dur="3000" fill="hold"/>
                                        <p:tgtEl>
                                          <p:spTgt spid="2897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5 Rectángulo"/>
          <p:cNvSpPr/>
          <p:nvPr/>
        </p:nvSpPr>
        <p:spPr>
          <a:xfrm>
            <a:off x="0" y="0"/>
            <a:ext cx="9144000" cy="6858000"/>
          </a:xfrm>
          <a:prstGeom prst="rect">
            <a:avLst/>
          </a:prstGeom>
          <a:blipFill dpi="0" rotWithShape="1">
            <a:blip r:embed="rId2" cstate="print">
              <a:alphaModFix amt="3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altLang="zh-TW">
              <a:solidFill>
                <a:srgbClr val="FFFFFF"/>
              </a:solidFill>
            </a:endParaRPr>
          </a:p>
        </p:txBody>
      </p:sp>
      <p:sp>
        <p:nvSpPr>
          <p:cNvPr id="291844" name="Text Box 4"/>
          <p:cNvSpPr txBox="1">
            <a:spLocks noChangeArrowheads="1"/>
          </p:cNvSpPr>
          <p:nvPr/>
        </p:nvSpPr>
        <p:spPr bwMode="auto">
          <a:xfrm>
            <a:off x="533400" y="457200"/>
            <a:ext cx="8382000" cy="12827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altLang="zh-TW" sz="2600" dirty="0">
                <a:solidFill>
                  <a:schemeClr val="tx1"/>
                </a:solidFill>
                <a:latin typeface="Candara" pitchFamily="34" charset="0"/>
              </a:rPr>
              <a:t>Secretary Sebelius further stated that the United States was very happy to support the application of Taiwan (Chinese Taipei) to be an observer in the WHA. </a:t>
            </a:r>
          </a:p>
        </p:txBody>
      </p:sp>
      <p:pic>
        <p:nvPicPr>
          <p:cNvPr id="291845" name="Picture 5" descr="cdc-offices"/>
          <p:cNvPicPr>
            <a:picLocks noChangeAspect="1" noChangeArrowheads="1"/>
          </p:cNvPicPr>
          <p:nvPr/>
        </p:nvPicPr>
        <p:blipFill>
          <a:blip r:embed="rId3" cstate="print"/>
          <a:srcRect/>
          <a:stretch>
            <a:fillRect/>
          </a:stretch>
        </p:blipFill>
        <p:spPr bwMode="auto">
          <a:xfrm>
            <a:off x="2971800" y="1981200"/>
            <a:ext cx="5368310" cy="4419600"/>
          </a:xfrm>
          <a:prstGeom prst="rect">
            <a:avLst/>
          </a:prstGeom>
          <a:ln>
            <a:noFill/>
          </a:ln>
          <a:effectLst>
            <a:softEdge rad="112500"/>
          </a:effectLst>
        </p:spPr>
      </p:pic>
      <p:sp>
        <p:nvSpPr>
          <p:cNvPr id="291846" name="Text Box 6"/>
          <p:cNvSpPr txBox="1">
            <a:spLocks noChangeArrowheads="1"/>
          </p:cNvSpPr>
          <p:nvPr/>
        </p:nvSpPr>
        <p:spPr bwMode="auto">
          <a:xfrm>
            <a:off x="152400" y="5181600"/>
            <a:ext cx="2819400" cy="738188"/>
          </a:xfrm>
          <a:prstGeom prst="rect">
            <a:avLst/>
          </a:prstGeom>
          <a:noFill/>
          <a:ln w="9525">
            <a:noFill/>
            <a:miter lim="800000"/>
            <a:headEnd/>
            <a:tailEnd/>
          </a:ln>
        </p:spPr>
        <p:txBody>
          <a:bodyPr>
            <a:spAutoFit/>
          </a:bodyPr>
          <a:lstStyle/>
          <a:p>
            <a:pPr algn="r">
              <a:spcBef>
                <a:spcPct val="50000"/>
              </a:spcBef>
              <a:defRPr/>
            </a:pPr>
            <a:r>
              <a:rPr lang="en-US" altLang="zh-TW" sz="2400" b="1" dirty="0">
                <a:solidFill>
                  <a:schemeClr val="tx1"/>
                </a:solidFill>
                <a:effectLst>
                  <a:outerShdw blurRad="38100" dist="38100" dir="2700000" algn="tl">
                    <a:srgbClr val="000000">
                      <a:alpha val="43137"/>
                    </a:srgbClr>
                  </a:outerShdw>
                </a:effectLst>
                <a:latin typeface="Candara" pitchFamily="34" charset="0"/>
              </a:rPr>
              <a:t>CDC Headquarters</a:t>
            </a:r>
            <a:r>
              <a:rPr lang="en-US" altLang="zh-TW" sz="2000" b="1" dirty="0">
                <a:solidFill>
                  <a:schemeClr val="tx1"/>
                </a:solidFill>
                <a:effectLst>
                  <a:outerShdw blurRad="38100" dist="38100" dir="2700000" algn="tl">
                    <a:srgbClr val="000000">
                      <a:alpha val="43137"/>
                    </a:srgbClr>
                  </a:outerShdw>
                </a:effectLst>
                <a:latin typeface="Candara" pitchFamily="34" charset="0"/>
              </a:rPr>
              <a:t>, </a:t>
            </a:r>
            <a:r>
              <a:rPr lang="en-US" altLang="zh-TW" sz="1800" b="1" dirty="0">
                <a:solidFill>
                  <a:schemeClr val="tx1"/>
                </a:solidFill>
                <a:effectLst>
                  <a:outerShdw blurRad="38100" dist="38100" dir="2700000" algn="tl">
                    <a:srgbClr val="000000">
                      <a:alpha val="43137"/>
                    </a:srgbClr>
                  </a:outerShdw>
                </a:effectLst>
                <a:latin typeface="Candara" pitchFamily="34" charset="0"/>
              </a:rPr>
              <a:t>Atlanta, Georgia USA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91844"/>
                                        </p:tgtEl>
                                        <p:attrNameLst>
                                          <p:attrName>style.visibility</p:attrName>
                                        </p:attrNameLst>
                                      </p:cBhvr>
                                      <p:to>
                                        <p:strVal val="visible"/>
                                      </p:to>
                                    </p:set>
                                    <p:anim calcmode="lin" valueType="num">
                                      <p:cBhvr additive="base">
                                        <p:cTn id="7" dur="3000" fill="hold"/>
                                        <p:tgtEl>
                                          <p:spTgt spid="291844"/>
                                        </p:tgtEl>
                                        <p:attrNameLst>
                                          <p:attrName>ppt_x</p:attrName>
                                        </p:attrNameLst>
                                      </p:cBhvr>
                                      <p:tavLst>
                                        <p:tav tm="0">
                                          <p:val>
                                            <p:strVal val="#ppt_x"/>
                                          </p:val>
                                        </p:tav>
                                        <p:tav tm="100000">
                                          <p:val>
                                            <p:strVal val="#ppt_x"/>
                                          </p:val>
                                        </p:tav>
                                      </p:tavLst>
                                    </p:anim>
                                    <p:anim calcmode="lin" valueType="num">
                                      <p:cBhvr additive="base">
                                        <p:cTn id="8" dur="3000" fill="hold"/>
                                        <p:tgtEl>
                                          <p:spTgt spid="29184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 presetClass="entr" presetSubtype="10" fill="hold" nodeType="afterEffect">
                                  <p:stCondLst>
                                    <p:cond delay="0"/>
                                  </p:stCondLst>
                                  <p:childTnLst>
                                    <p:set>
                                      <p:cBhvr>
                                        <p:cTn id="11" dur="1" fill="hold">
                                          <p:stCondLst>
                                            <p:cond delay="0"/>
                                          </p:stCondLst>
                                        </p:cTn>
                                        <p:tgtEl>
                                          <p:spTgt spid="291845"/>
                                        </p:tgtEl>
                                        <p:attrNameLst>
                                          <p:attrName>style.visibility</p:attrName>
                                        </p:attrNameLst>
                                      </p:cBhvr>
                                      <p:to>
                                        <p:strVal val="visible"/>
                                      </p:to>
                                    </p:set>
                                    <p:animEffect transition="in" filter="checkerboard(across)">
                                      <p:cBhvr>
                                        <p:cTn id="12" dur="500"/>
                                        <p:tgtEl>
                                          <p:spTgt spid="29184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91846"/>
                                        </p:tgtEl>
                                        <p:attrNameLst>
                                          <p:attrName>style.visibility</p:attrName>
                                        </p:attrNameLst>
                                      </p:cBhvr>
                                      <p:to>
                                        <p:strVal val="visible"/>
                                      </p:to>
                                    </p:set>
                                    <p:anim calcmode="lin" valueType="num">
                                      <p:cBhvr additive="base">
                                        <p:cTn id="15" dur="1000" fill="hold"/>
                                        <p:tgtEl>
                                          <p:spTgt spid="291846"/>
                                        </p:tgtEl>
                                        <p:attrNameLst>
                                          <p:attrName>ppt_x</p:attrName>
                                        </p:attrNameLst>
                                      </p:cBhvr>
                                      <p:tavLst>
                                        <p:tav tm="0">
                                          <p:val>
                                            <p:strVal val="#ppt_x"/>
                                          </p:val>
                                        </p:tav>
                                        <p:tav tm="100000">
                                          <p:val>
                                            <p:strVal val="#ppt_x"/>
                                          </p:val>
                                        </p:tav>
                                      </p:tavLst>
                                    </p:anim>
                                    <p:anim calcmode="lin" valueType="num">
                                      <p:cBhvr additive="base">
                                        <p:cTn id="16" dur="1000" fill="hold"/>
                                        <p:tgtEl>
                                          <p:spTgt spid="291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p:bldP spid="29184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dpi="0" rotWithShape="1">
            <a:blip r:embed="rId2" cstate="print">
              <a:alphaModFix amt="3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altLang="zh-TW">
              <a:solidFill>
                <a:srgbClr val="FFFFFF"/>
              </a:solidFill>
            </a:endParaRPr>
          </a:p>
        </p:txBody>
      </p:sp>
      <p:sp>
        <p:nvSpPr>
          <p:cNvPr id="290819" name="Text Box 3"/>
          <p:cNvSpPr txBox="1">
            <a:spLocks noChangeArrowheads="1"/>
          </p:cNvSpPr>
          <p:nvPr/>
        </p:nvSpPr>
        <p:spPr bwMode="auto">
          <a:xfrm>
            <a:off x="609600" y="285750"/>
            <a:ext cx="8229600" cy="37861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r>
              <a:rPr lang="en-US" altLang="zh-TW" sz="2400" b="1">
                <a:solidFill>
                  <a:schemeClr val="tx1"/>
                </a:solidFill>
                <a:effectLst>
                  <a:outerShdw blurRad="38100" dist="38100" dir="2700000" algn="tl">
                    <a:srgbClr val="69676D"/>
                  </a:outerShdw>
                </a:effectLst>
                <a:latin typeface="Candara" pitchFamily="34" charset="0"/>
              </a:rPr>
              <a:t>In truth, in the post WWII era, the USA is serving as the trustee/administrator of Taiwan, and has the authority to significantly influence the direction of Taiwan’s future development.  There are qualified local groups in Taiwan which are willing to cooperate with the US government to handle all matters concerning hygiene and sanitation, </a:t>
            </a:r>
            <a:r>
              <a:rPr lang="zh-TW" altLang="zh-TW" sz="2400" b="1">
                <a:solidFill>
                  <a:schemeClr val="tx1"/>
                </a:solidFill>
                <a:effectLst>
                  <a:outerShdw blurRad="38100" dist="38100" dir="2700000" algn="tl">
                    <a:srgbClr val="69676D"/>
                  </a:outerShdw>
                </a:effectLst>
                <a:latin typeface="Candara" pitchFamily="34" charset="0"/>
              </a:rPr>
              <a:t>disease control, medical prescriptions, medication management, and other public health issues.  </a:t>
            </a:r>
            <a:r>
              <a:rPr lang="en-US" altLang="zh-TW" sz="2400" b="1">
                <a:solidFill>
                  <a:schemeClr val="tx1"/>
                </a:solidFill>
                <a:effectLst>
                  <a:outerShdw blurRad="38100" dist="38100" dir="2700000" algn="tl">
                    <a:srgbClr val="69676D"/>
                  </a:outerShdw>
                </a:effectLst>
                <a:latin typeface="Candara" pitchFamily="34" charset="0"/>
              </a:rPr>
              <a:t>It is also hoped </a:t>
            </a:r>
            <a:r>
              <a:rPr lang="zh-TW" altLang="zh-TW" sz="2400" b="1">
                <a:solidFill>
                  <a:schemeClr val="tx1"/>
                </a:solidFill>
                <a:effectLst>
                  <a:outerShdw blurRad="38100" dist="38100" dir="2700000" algn="tl">
                    <a:srgbClr val="69676D"/>
                  </a:outerShdw>
                </a:effectLst>
                <a:latin typeface="Candara" pitchFamily="34" charset="0"/>
              </a:rPr>
              <a:t>that the US Centers for Disease Control set up a offical USCDC-Taiwan Branch in the near future. </a:t>
            </a:r>
            <a:endParaRPr lang="en-US" altLang="zh-TW" sz="2400" b="1">
              <a:solidFill>
                <a:schemeClr val="tx1"/>
              </a:solidFill>
              <a:effectLst>
                <a:outerShdw blurRad="38100" dist="38100" dir="2700000" algn="tl">
                  <a:srgbClr val="69676D"/>
                </a:outerShdw>
              </a:effectLst>
              <a:latin typeface="Candara" pitchFamily="34" charset="0"/>
            </a:endParaRPr>
          </a:p>
        </p:txBody>
      </p:sp>
      <p:pic>
        <p:nvPicPr>
          <p:cNvPr id="290824" name="Picture 8" descr="disease-ctrl"/>
          <p:cNvPicPr>
            <a:picLocks noChangeAspect="1" noChangeArrowheads="1"/>
          </p:cNvPicPr>
          <p:nvPr/>
        </p:nvPicPr>
        <p:blipFill>
          <a:blip r:embed="rId3" cstate="print"/>
          <a:srcRect/>
          <a:stretch>
            <a:fillRect/>
          </a:stretch>
        </p:blipFill>
        <p:spPr bwMode="auto">
          <a:xfrm>
            <a:off x="4191000" y="4038600"/>
            <a:ext cx="4585528" cy="2633662"/>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0824"/>
                                        </p:tgtEl>
                                        <p:attrNameLst>
                                          <p:attrName>style.visibility</p:attrName>
                                        </p:attrNameLst>
                                      </p:cBhvr>
                                      <p:to>
                                        <p:strVal val="visible"/>
                                      </p:to>
                                    </p:set>
                                    <p:anim calcmode="lin" valueType="num">
                                      <p:cBhvr additive="base">
                                        <p:cTn id="7" dur="500" fill="hold"/>
                                        <p:tgtEl>
                                          <p:spTgt spid="290824"/>
                                        </p:tgtEl>
                                        <p:attrNameLst>
                                          <p:attrName>ppt_x</p:attrName>
                                        </p:attrNameLst>
                                      </p:cBhvr>
                                      <p:tavLst>
                                        <p:tav tm="0">
                                          <p:val>
                                            <p:strVal val="#ppt_x"/>
                                          </p:val>
                                        </p:tav>
                                        <p:tav tm="100000">
                                          <p:val>
                                            <p:strVal val="#ppt_x"/>
                                          </p:val>
                                        </p:tav>
                                      </p:tavLst>
                                    </p:anim>
                                    <p:anim calcmode="lin" valueType="num">
                                      <p:cBhvr additive="base">
                                        <p:cTn id="8" dur="500" fill="hold"/>
                                        <p:tgtEl>
                                          <p:spTgt spid="2908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53253" name="Picture 5" descr="C:\Users\Julian\Documents\Personal\2015\Freelancer\taiwanbasic\1PPT\taiwanrelief_2map.jpg"/>
          <p:cNvPicPr>
            <a:picLocks noChangeAspect="1" noChangeArrowheads="1"/>
          </p:cNvPicPr>
          <p:nvPr/>
        </p:nvPicPr>
        <p:blipFill>
          <a:blip r:embed="rId3" cstate="print"/>
          <a:srcRect/>
          <a:stretch>
            <a:fillRect/>
          </a:stretch>
        </p:blipFill>
        <p:spPr bwMode="auto">
          <a:xfrm>
            <a:off x="2362200" y="1447800"/>
            <a:ext cx="4414838" cy="471080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65220" name="Text Box 4"/>
          <p:cNvSpPr txBox="1">
            <a:spLocks noChangeArrowheads="1"/>
          </p:cNvSpPr>
          <p:nvPr/>
        </p:nvSpPr>
        <p:spPr bwMode="auto">
          <a:xfrm>
            <a:off x="2209800" y="3048000"/>
            <a:ext cx="4800600" cy="1323975"/>
          </a:xfrm>
          <a:prstGeom prst="rect">
            <a:avLst/>
          </a:prstGeom>
          <a:noFill/>
          <a:ln w="9525">
            <a:noFill/>
            <a:miter lim="800000"/>
            <a:headEnd/>
            <a:tailEnd/>
          </a:ln>
        </p:spPr>
        <p:txBody>
          <a:bodyPr>
            <a:spAutoFit/>
          </a:bodyPr>
          <a:lstStyle/>
          <a:p>
            <a:pPr algn="ctr">
              <a:defRPr/>
            </a:pPr>
            <a:r>
              <a:rPr lang="en-US" altLang="zh-TW" sz="4000" b="1" dirty="0">
                <a:solidFill>
                  <a:schemeClr val="tx1"/>
                </a:solidFill>
                <a:effectLst>
                  <a:outerShdw blurRad="38100" dist="38100" dir="2700000" algn="tl">
                    <a:srgbClr val="000000">
                      <a:alpha val="43137"/>
                    </a:srgbClr>
                  </a:outerShdw>
                </a:effectLst>
                <a:latin typeface="Candara" pitchFamily="34" charset="0"/>
              </a:rPr>
              <a:t>We are Taiwanese, not Chinese!!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65220"/>
                                        </p:tgtEl>
                                        <p:attrNameLst>
                                          <p:attrName>style.visibility</p:attrName>
                                        </p:attrNameLst>
                                      </p:cBhvr>
                                      <p:to>
                                        <p:strVal val="visible"/>
                                      </p:to>
                                    </p:set>
                                    <p:anim calcmode="lin" valueType="num">
                                      <p:cBhvr>
                                        <p:cTn id="7" dur="1000" fill="hold"/>
                                        <p:tgtEl>
                                          <p:spTgt spid="265220"/>
                                        </p:tgtEl>
                                        <p:attrNameLst>
                                          <p:attrName>ppt_w</p:attrName>
                                        </p:attrNameLst>
                                      </p:cBhvr>
                                      <p:tavLst>
                                        <p:tav tm="0">
                                          <p:val>
                                            <p:fltVal val="0"/>
                                          </p:val>
                                        </p:tav>
                                        <p:tav tm="100000">
                                          <p:val>
                                            <p:strVal val="#ppt_w"/>
                                          </p:val>
                                        </p:tav>
                                      </p:tavLst>
                                    </p:anim>
                                    <p:anim calcmode="lin" valueType="num">
                                      <p:cBhvr>
                                        <p:cTn id="8" dur="1000" fill="hold"/>
                                        <p:tgtEl>
                                          <p:spTgt spid="265220"/>
                                        </p:tgtEl>
                                        <p:attrNameLst>
                                          <p:attrName>ppt_h</p:attrName>
                                        </p:attrNameLst>
                                      </p:cBhvr>
                                      <p:tavLst>
                                        <p:tav tm="0">
                                          <p:val>
                                            <p:fltVal val="0"/>
                                          </p:val>
                                        </p:tav>
                                        <p:tav tm="100000">
                                          <p:val>
                                            <p:strVal val="#ppt_h"/>
                                          </p:val>
                                        </p:tav>
                                      </p:tavLst>
                                    </p:anim>
                                    <p:anim calcmode="lin" valueType="num">
                                      <p:cBhvr>
                                        <p:cTn id="9" dur="1000" fill="hold"/>
                                        <p:tgtEl>
                                          <p:spTgt spid="2652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52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2 Título"/>
          <p:cNvSpPr>
            <a:spLocks noGrp="1"/>
          </p:cNvSpPr>
          <p:nvPr>
            <p:ph type="ctrTitle"/>
          </p:nvPr>
        </p:nvSpPr>
        <p:spPr>
          <a:xfrm>
            <a:off x="152400" y="152400"/>
            <a:ext cx="8839200" cy="6553200"/>
          </a:xfrm>
          <a:solidFill>
            <a:schemeClr val="tx1">
              <a:alpha val="63000"/>
            </a:schemeClr>
          </a:solidFill>
        </p:spPr>
        <p:txBody>
          <a:bodyPr anchor="t">
            <a:normAutofit/>
          </a:bodyPr>
          <a:lstStyle/>
          <a:p>
            <a:pPr algn="l"/>
            <a:r>
              <a:rPr lang="es-ES" sz="2000" cap="none"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
            </a:r>
            <a:br>
              <a:rPr lang="es-ES" sz="2000" cap="none" dirty="0" smtClean="0">
                <a:solidFill>
                  <a:srgbClr val="007635"/>
                </a:solidFill>
                <a:effectLst>
                  <a:outerShdw blurRad="38100" dist="38100" dir="2700000" algn="tl">
                    <a:srgbClr val="000000">
                      <a:alpha val="43137"/>
                    </a:srgbClr>
                  </a:outerShdw>
                </a:effectLst>
                <a:latin typeface="Arial" pitchFamily="34" charset="0"/>
                <a:cs typeface="Arial" pitchFamily="34" charset="0"/>
              </a:rPr>
            </a:br>
            <a:r>
              <a:rPr lang="es-ES" sz="2000" cap="none" dirty="0" err="1" smtClean="0">
                <a:solidFill>
                  <a:srgbClr val="007635"/>
                </a:solidFill>
                <a:effectLst>
                  <a:outerShdw blurRad="38100" dist="38100" dir="2700000" algn="tl">
                    <a:srgbClr val="000000">
                      <a:alpha val="43137"/>
                    </a:srgbClr>
                  </a:outerShdw>
                </a:effectLst>
                <a:latin typeface="Arial" pitchFamily="34" charset="0"/>
                <a:cs typeface="Arial" pitchFamily="34" charset="0"/>
              </a:rPr>
              <a:t>Taiwan</a:t>
            </a:r>
            <a:r>
              <a:rPr lang="es-ES" sz="2000" cap="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s-ES" sz="2000" b="0" cap="none" dirty="0" smtClean="0">
                <a:solidFill>
                  <a:schemeClr val="bg1"/>
                </a:solidFill>
                <a:effectLst/>
                <a:latin typeface="Arial" pitchFamily="34" charset="0"/>
                <a:cs typeface="Arial" pitchFamily="34" charset="0"/>
              </a:rPr>
              <a:t>and</a:t>
            </a:r>
            <a:r>
              <a:rPr lang="es-ES" sz="2000" cap="none"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s-ES" sz="2000" cap="none" dirty="0" smtClean="0">
                <a:solidFill>
                  <a:srgbClr val="D20000"/>
                </a:solidFill>
                <a:effectLst>
                  <a:outerShdw blurRad="38100" dist="38100" dir="2700000" algn="tl">
                    <a:srgbClr val="000000">
                      <a:alpha val="43137"/>
                    </a:srgbClr>
                  </a:outerShdw>
                </a:effectLst>
                <a:latin typeface="Arial" pitchFamily="34" charset="0"/>
                <a:cs typeface="Arial" pitchFamily="34" charset="0"/>
              </a:rPr>
              <a:t>China</a:t>
            </a:r>
            <a:r>
              <a:rPr lang="es-ES" sz="2000" cap="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s-ES" sz="2000" b="0" cap="none" dirty="0" err="1" smtClean="0">
                <a:solidFill>
                  <a:schemeClr val="bg1"/>
                </a:solidFill>
                <a:effectLst/>
                <a:latin typeface="Arial" pitchFamily="34" charset="0"/>
                <a:cs typeface="Arial" pitchFamily="34" charset="0"/>
              </a:rPr>
              <a:t>did</a:t>
            </a:r>
            <a:r>
              <a:rPr lang="es-ES" sz="2000" b="0" cap="none" dirty="0" smtClean="0">
                <a:solidFill>
                  <a:schemeClr val="bg1"/>
                </a:solidFill>
                <a:effectLst/>
                <a:latin typeface="Arial" pitchFamily="34" charset="0"/>
                <a:cs typeface="Arial" pitchFamily="34" charset="0"/>
              </a:rPr>
              <a:t> </a:t>
            </a:r>
            <a:r>
              <a:rPr lang="es-ES" sz="2000" b="0" i="1" cap="none" dirty="0" err="1" smtClean="0">
                <a:solidFill>
                  <a:schemeClr val="bg1"/>
                </a:solidFill>
                <a:effectLst/>
                <a:latin typeface="Arial" pitchFamily="34" charset="0"/>
                <a:cs typeface="Arial" pitchFamily="34" charset="0"/>
              </a:rPr>
              <a:t>not</a:t>
            </a:r>
            <a:r>
              <a:rPr lang="es-ES" sz="2000" b="0" cap="none" dirty="0" smtClean="0">
                <a:solidFill>
                  <a:schemeClr val="bg1"/>
                </a:solidFill>
                <a:effectLst/>
                <a:latin typeface="Arial" pitchFamily="34" charset="0"/>
                <a:cs typeface="Arial" pitchFamily="34" charset="0"/>
              </a:rPr>
              <a:t> “</a:t>
            </a:r>
            <a:r>
              <a:rPr lang="es-ES" sz="2000" b="0" cap="none" dirty="0" err="1" smtClean="0">
                <a:solidFill>
                  <a:schemeClr val="bg1"/>
                </a:solidFill>
                <a:effectLst/>
                <a:latin typeface="Arial" pitchFamily="34" charset="0"/>
                <a:cs typeface="Arial" pitchFamily="34" charset="0"/>
              </a:rPr>
              <a:t>spit</a:t>
            </a:r>
            <a:r>
              <a:rPr lang="es-ES" sz="2000" b="0" cap="none" dirty="0" smtClean="0">
                <a:solidFill>
                  <a:schemeClr val="bg1"/>
                </a:solidFill>
                <a:effectLst/>
                <a:latin typeface="Arial" pitchFamily="34" charset="0"/>
                <a:cs typeface="Arial" pitchFamily="34" charset="0"/>
              </a:rPr>
              <a:t> in 1949” – </a:t>
            </a:r>
            <a:r>
              <a:rPr lang="es-ES" sz="2000" b="0" cap="none" dirty="0" err="1" smtClean="0">
                <a:solidFill>
                  <a:schemeClr val="bg1"/>
                </a:solidFill>
                <a:effectLst/>
                <a:latin typeface="Arial" pitchFamily="34" charset="0"/>
                <a:cs typeface="Arial" pitchFamily="34" charset="0"/>
              </a:rPr>
              <a:t>they</a:t>
            </a:r>
            <a:r>
              <a:rPr lang="es-ES" sz="2000" b="0" cap="none" dirty="0" smtClean="0">
                <a:solidFill>
                  <a:schemeClr val="bg1"/>
                </a:solidFill>
                <a:effectLst/>
                <a:latin typeface="Arial" pitchFamily="34" charset="0"/>
                <a:cs typeface="Arial" pitchFamily="34" charset="0"/>
              </a:rPr>
              <a:t> </a:t>
            </a:r>
            <a:r>
              <a:rPr lang="es-ES" sz="2000" b="0" cap="none" dirty="0" err="1" smtClean="0">
                <a:solidFill>
                  <a:schemeClr val="bg1"/>
                </a:solidFill>
                <a:effectLst/>
                <a:latin typeface="Arial" pitchFamily="34" charset="0"/>
                <a:cs typeface="Arial" pitchFamily="34" charset="0"/>
              </a:rPr>
              <a:t>weren’t</a:t>
            </a:r>
            <a:r>
              <a:rPr lang="es-ES" sz="2000" b="0" cap="none" dirty="0" smtClean="0">
                <a:solidFill>
                  <a:schemeClr val="bg1"/>
                </a:solidFill>
                <a:effectLst/>
                <a:latin typeface="Arial" pitchFamily="34" charset="0"/>
                <a:cs typeface="Arial" pitchFamily="34" charset="0"/>
              </a:rPr>
              <a:t> </a:t>
            </a:r>
            <a:r>
              <a:rPr lang="es-ES" sz="2000" b="0" cap="none" dirty="0" err="1" smtClean="0">
                <a:solidFill>
                  <a:schemeClr val="bg1"/>
                </a:solidFill>
                <a:effectLst/>
                <a:latin typeface="Arial" pitchFamily="34" charset="0"/>
                <a:cs typeface="Arial" pitchFamily="34" charset="0"/>
              </a:rPr>
              <a:t>together</a:t>
            </a:r>
            <a:r>
              <a:rPr lang="es-ES" sz="2000" b="0" cap="none" dirty="0" smtClean="0">
                <a:solidFill>
                  <a:schemeClr val="bg1"/>
                </a:solidFill>
                <a:effectLst/>
                <a:latin typeface="Arial" pitchFamily="34" charset="0"/>
                <a:cs typeface="Arial" pitchFamily="34" charset="0"/>
              </a:rPr>
              <a:t> </a:t>
            </a:r>
            <a:r>
              <a:rPr lang="es-ES" sz="2000" b="0" cap="none" dirty="0" err="1" smtClean="0">
                <a:solidFill>
                  <a:schemeClr val="bg1"/>
                </a:solidFill>
                <a:effectLst/>
                <a:latin typeface="Arial" pitchFamily="34" charset="0"/>
                <a:cs typeface="Arial" pitchFamily="34" charset="0"/>
              </a:rPr>
              <a:t>to</a:t>
            </a:r>
            <a:r>
              <a:rPr lang="es-ES" sz="2000" b="0" cap="none" dirty="0" smtClean="0">
                <a:solidFill>
                  <a:schemeClr val="bg1"/>
                </a:solidFill>
                <a:effectLst/>
                <a:latin typeface="Arial" pitchFamily="34" charset="0"/>
                <a:cs typeface="Arial" pitchFamily="34" charset="0"/>
              </a:rPr>
              <a:t> </a:t>
            </a:r>
            <a:r>
              <a:rPr lang="es-ES" sz="2000" b="0" cap="none" dirty="0" err="1" smtClean="0">
                <a:solidFill>
                  <a:schemeClr val="bg1"/>
                </a:solidFill>
                <a:effectLst/>
                <a:latin typeface="Arial" pitchFamily="34" charset="0"/>
                <a:cs typeface="Arial" pitchFamily="34" charset="0"/>
              </a:rPr>
              <a:t>begin</a:t>
            </a:r>
            <a:r>
              <a:rPr lang="es-ES" sz="2000" b="0" cap="none" dirty="0" smtClean="0">
                <a:solidFill>
                  <a:schemeClr val="bg1"/>
                </a:solidFill>
                <a:effectLst/>
                <a:latin typeface="Arial" pitchFamily="34" charset="0"/>
                <a:cs typeface="Arial" pitchFamily="34" charset="0"/>
              </a:rPr>
              <a:t> </a:t>
            </a:r>
            <a:r>
              <a:rPr lang="es-ES" sz="2000" b="0" cap="none" dirty="0" err="1" smtClean="0">
                <a:solidFill>
                  <a:schemeClr val="bg1"/>
                </a:solidFill>
                <a:effectLst/>
                <a:latin typeface="Arial" pitchFamily="34" charset="0"/>
                <a:cs typeface="Arial" pitchFamily="34" charset="0"/>
              </a:rPr>
              <a:t>with</a:t>
            </a:r>
            <a:r>
              <a:rPr lang="es-ES" sz="2000" b="0" cap="none" dirty="0" smtClean="0">
                <a:solidFill>
                  <a:schemeClr val="bg1"/>
                </a:solidFill>
                <a:effectLst/>
                <a:latin typeface="Arial" pitchFamily="34" charset="0"/>
                <a:cs typeface="Arial" pitchFamily="34" charset="0"/>
              </a:rPr>
              <a:t>!</a:t>
            </a:r>
            <a:r>
              <a:rPr lang="es-ES" sz="1800" cap="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es-ES" sz="1800" cap="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br>
            <a:r>
              <a:rPr lang="es-ES" sz="1600" cap="none"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Taiwan</a:t>
            </a:r>
            <a:r>
              <a:rPr lang="es-ES" sz="1600" cap="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s-ES" sz="1600" b="0" cap="none" dirty="0" smtClean="0">
                <a:solidFill>
                  <a:schemeClr val="bg1"/>
                </a:solidFill>
                <a:effectLst/>
                <a:latin typeface="Arial" pitchFamily="34" charset="0"/>
                <a:cs typeface="Arial" pitchFamily="34" charset="0"/>
              </a:rPr>
              <a:t>has been occupied territory since </a:t>
            </a:r>
            <a:r>
              <a:rPr lang="es-ES" sz="1600" b="0" cap="none" dirty="0" smtClean="0">
                <a:solidFill>
                  <a:schemeClr val="bg1"/>
                </a:solidFill>
                <a:effectLst/>
                <a:latin typeface="Arial" pitchFamily="34" charset="0"/>
                <a:cs typeface="Arial" pitchFamily="34" charset="0"/>
              </a:rPr>
              <a:t>Oct</a:t>
            </a:r>
            <a:r>
              <a:rPr lang="es-ES" sz="1600" b="0" cap="none" dirty="0" smtClean="0">
                <a:solidFill>
                  <a:schemeClr val="bg1"/>
                </a:solidFill>
                <a:effectLst/>
                <a:latin typeface="Arial" pitchFamily="34" charset="0"/>
                <a:cs typeface="Arial" pitchFamily="34" charset="0"/>
              </a:rPr>
              <a:t>. 25, 1945, and it’s territorial </a:t>
            </a:r>
            <a:r>
              <a:rPr lang="es-ES" sz="1600" b="0" cap="none" dirty="0" smtClean="0">
                <a:solidFill>
                  <a:schemeClr val="bg1"/>
                </a:solidFill>
                <a:effectLst/>
                <a:latin typeface="Arial" pitchFamily="34" charset="0"/>
                <a:cs typeface="Arial" pitchFamily="34" charset="0"/>
              </a:rPr>
              <a:t>sovereignty </a:t>
            </a:r>
            <a:r>
              <a:rPr lang="es-ES" sz="1600" b="0" cap="none" dirty="0" smtClean="0">
                <a:solidFill>
                  <a:schemeClr val="bg1"/>
                </a:solidFill>
                <a:effectLst/>
                <a:latin typeface="Arial" pitchFamily="34" charset="0"/>
                <a:cs typeface="Arial" pitchFamily="34" charset="0"/>
              </a:rPr>
              <a:t>has never been transferred to</a:t>
            </a:r>
            <a:r>
              <a:rPr lang="es-ES" sz="1600" cap="non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s-ES" sz="1600" cap="none" dirty="0" smtClean="0">
                <a:solidFill>
                  <a:srgbClr val="D20000"/>
                </a:solidFill>
                <a:effectLst>
                  <a:outerShdw blurRad="38100" dist="38100" dir="2700000" algn="tl">
                    <a:srgbClr val="000000">
                      <a:alpha val="43137"/>
                    </a:srgbClr>
                  </a:outerShdw>
                </a:effectLst>
                <a:latin typeface="Arial" pitchFamily="34" charset="0"/>
                <a:cs typeface="Arial" pitchFamily="34" charset="0"/>
              </a:rPr>
              <a:t>China</a:t>
            </a:r>
            <a:r>
              <a:rPr lang="es-ES" sz="1600" cap="none"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endParaRPr lang="es-ES" sz="1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3 Subtítulo"/>
          <p:cNvSpPr>
            <a:spLocks noGrp="1"/>
          </p:cNvSpPr>
          <p:nvPr>
            <p:ph type="subTitle" idx="1"/>
          </p:nvPr>
        </p:nvSpPr>
        <p:spPr>
          <a:xfrm>
            <a:off x="152400" y="1066800"/>
            <a:ext cx="5638800" cy="1600200"/>
          </a:xfrm>
        </p:spPr>
        <p:txBody>
          <a:bodyPr/>
          <a:lstStyle/>
          <a:p>
            <a:r>
              <a:rPr lang="es-ES" sz="9600" dirty="0" smtClean="0">
                <a:solidFill>
                  <a:srgbClr val="007635"/>
                </a:solidFill>
                <a:latin typeface="Arial Black" pitchFamily="34" charset="0"/>
              </a:rPr>
              <a:t>TAIWAN</a:t>
            </a:r>
            <a:endParaRPr lang="es-ES" sz="8800" dirty="0">
              <a:solidFill>
                <a:srgbClr val="007635"/>
              </a:solidFill>
              <a:latin typeface="Arial Black" pitchFamily="34" charset="0"/>
            </a:endParaRPr>
          </a:p>
        </p:txBody>
      </p:sp>
      <p:sp>
        <p:nvSpPr>
          <p:cNvPr id="5" name="3 Subtítulo"/>
          <p:cNvSpPr txBox="1">
            <a:spLocks/>
          </p:cNvSpPr>
          <p:nvPr/>
        </p:nvSpPr>
        <p:spPr bwMode="auto">
          <a:xfrm>
            <a:off x="5638800" y="1219200"/>
            <a:ext cx="32004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20000"/>
              </a:spcBef>
              <a:spcAft>
                <a:spcPct val="0"/>
              </a:spcAft>
              <a:buClr>
                <a:srgbClr val="F9F9F9"/>
              </a:buClr>
              <a:buSzPct val="65000"/>
              <a:buFont typeface="Wingdings 2" pitchFamily="18" charset="2"/>
              <a:buNone/>
              <a:tabLst/>
              <a:defRPr/>
            </a:pPr>
            <a:r>
              <a:rPr lang="es-ES" sz="1800" dirty="0" smtClean="0">
                <a:solidFill>
                  <a:schemeClr val="bg1"/>
                </a:solidFill>
                <a:latin typeface="Arial" pitchFamily="34" charset="0"/>
                <a:ea typeface="+mn-ea"/>
                <a:cs typeface="Arial" pitchFamily="34" charset="0"/>
              </a:rPr>
              <a:t>Native </a:t>
            </a:r>
            <a:r>
              <a:rPr lang="es-ES" sz="1800" dirty="0" smtClean="0">
                <a:solidFill>
                  <a:srgbClr val="007635"/>
                </a:solidFill>
                <a:latin typeface="Arial" pitchFamily="34" charset="0"/>
                <a:ea typeface="+mn-ea"/>
                <a:cs typeface="Arial" pitchFamily="34" charset="0"/>
              </a:rPr>
              <a:t>Taiwanese</a:t>
            </a:r>
            <a:r>
              <a:rPr lang="es-ES" sz="1800" dirty="0" smtClean="0">
                <a:solidFill>
                  <a:schemeClr val="bg1"/>
                </a:solidFill>
                <a:latin typeface="Arial" pitchFamily="34" charset="0"/>
                <a:ea typeface="+mn-ea"/>
                <a:cs typeface="Arial" pitchFamily="34" charset="0"/>
              </a:rPr>
              <a:t> people are not “</a:t>
            </a:r>
            <a:r>
              <a:rPr lang="es-ES" sz="1800" dirty="0" smtClean="0">
                <a:solidFill>
                  <a:srgbClr val="D20000"/>
                </a:solidFill>
                <a:latin typeface="Arial" pitchFamily="34" charset="0"/>
                <a:ea typeface="+mn-ea"/>
                <a:cs typeface="Arial" pitchFamily="34" charset="0"/>
              </a:rPr>
              <a:t>Chinese</a:t>
            </a:r>
            <a:r>
              <a:rPr lang="es-ES" sz="1800" dirty="0" smtClean="0">
                <a:solidFill>
                  <a:schemeClr val="bg1"/>
                </a:solidFill>
                <a:latin typeface="Arial" pitchFamily="34" charset="0"/>
                <a:ea typeface="+mn-ea"/>
                <a:cs typeface="Arial" pitchFamily="34" charset="0"/>
              </a:rPr>
              <a:t>,” and </a:t>
            </a:r>
            <a:r>
              <a:rPr lang="es-ES" sz="1800" dirty="0" smtClean="0">
                <a:solidFill>
                  <a:schemeClr val="bg1"/>
                </a:solidFill>
                <a:latin typeface="Arial" pitchFamily="34" charset="0"/>
                <a:ea typeface="+mn-ea"/>
                <a:cs typeface="Arial" pitchFamily="34" charset="0"/>
              </a:rPr>
              <a:t>should </a:t>
            </a:r>
            <a:r>
              <a:rPr lang="es-ES" sz="1800" b="1" dirty="0" smtClean="0">
                <a:solidFill>
                  <a:schemeClr val="bg1"/>
                </a:solidFill>
                <a:latin typeface="Arial" pitchFamily="34" charset="0"/>
                <a:ea typeface="+mn-ea"/>
                <a:cs typeface="Arial" pitchFamily="34" charset="0"/>
              </a:rPr>
              <a:t>not </a:t>
            </a:r>
            <a:r>
              <a:rPr lang="es-ES" sz="1800" dirty="0" smtClean="0">
                <a:solidFill>
                  <a:schemeClr val="bg1"/>
                </a:solidFill>
                <a:latin typeface="Arial" pitchFamily="34" charset="0"/>
                <a:ea typeface="+mn-ea"/>
                <a:cs typeface="Arial" pitchFamily="34" charset="0"/>
              </a:rPr>
              <a:t>be carrying Republic of </a:t>
            </a:r>
            <a:r>
              <a:rPr lang="es-ES" sz="1800" dirty="0" smtClean="0">
                <a:solidFill>
                  <a:srgbClr val="D20000"/>
                </a:solidFill>
                <a:latin typeface="Arial" pitchFamily="34" charset="0"/>
                <a:ea typeface="+mn-ea"/>
                <a:cs typeface="Arial" pitchFamily="34" charset="0"/>
              </a:rPr>
              <a:t>China</a:t>
            </a:r>
            <a:r>
              <a:rPr lang="es-ES" sz="1800" dirty="0" smtClean="0">
                <a:solidFill>
                  <a:schemeClr val="bg1"/>
                </a:solidFill>
                <a:latin typeface="Arial" pitchFamily="34" charset="0"/>
                <a:ea typeface="+mn-ea"/>
                <a:cs typeface="Arial" pitchFamily="34" charset="0"/>
              </a:rPr>
              <a:t> </a:t>
            </a:r>
            <a:r>
              <a:rPr lang="es-ES" sz="1800" dirty="0" smtClean="0">
                <a:solidFill>
                  <a:schemeClr val="bg1"/>
                </a:solidFill>
                <a:latin typeface="Arial" pitchFamily="34" charset="0"/>
                <a:ea typeface="+mn-ea"/>
                <a:cs typeface="Arial" pitchFamily="34" charset="0"/>
              </a:rPr>
              <a:t>passports</a:t>
            </a:r>
            <a:r>
              <a:rPr lang="es-ES" sz="1800" dirty="0" smtClean="0">
                <a:solidFill>
                  <a:schemeClr val="bg1"/>
                </a:solidFill>
                <a:latin typeface="Arial" pitchFamily="34" charset="0"/>
                <a:ea typeface="+mn-ea"/>
                <a:cs typeface="Arial" pitchFamily="34" charset="0"/>
              </a:rPr>
              <a:t>.</a:t>
            </a:r>
            <a:endParaRPr kumimoji="0" lang="es-E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
        <p:nvSpPr>
          <p:cNvPr id="6" name="3 Subtítulo"/>
          <p:cNvSpPr txBox="1">
            <a:spLocks/>
          </p:cNvSpPr>
          <p:nvPr/>
        </p:nvSpPr>
        <p:spPr bwMode="auto">
          <a:xfrm>
            <a:off x="1143000" y="2209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20000"/>
              </a:spcBef>
              <a:spcAft>
                <a:spcPct val="0"/>
              </a:spcAft>
              <a:buClr>
                <a:srgbClr val="F9F9F9"/>
              </a:buClr>
              <a:buSzPct val="65000"/>
              <a:buFont typeface="Wingdings 2" pitchFamily="18" charset="2"/>
              <a:buNone/>
              <a:tabLst/>
              <a:defRPr/>
            </a:pPr>
            <a:r>
              <a:rPr lang="es-ES" sz="2000" dirty="0" smtClean="0">
                <a:solidFill>
                  <a:schemeClr val="bg1"/>
                </a:solidFill>
                <a:latin typeface="Arial" pitchFamily="34" charset="0"/>
                <a:ea typeface="+mn-ea"/>
                <a:cs typeface="Arial" pitchFamily="34" charset="0"/>
              </a:rPr>
              <a:t>The </a:t>
            </a:r>
            <a:r>
              <a:rPr lang="es-ES" sz="2000" dirty="0" smtClean="0">
                <a:solidFill>
                  <a:srgbClr val="D20000"/>
                </a:solidFill>
                <a:latin typeface="Arial" pitchFamily="34" charset="0"/>
                <a:ea typeface="+mn-ea"/>
                <a:cs typeface="Arial" pitchFamily="34" charset="0"/>
              </a:rPr>
              <a:t>PRC</a:t>
            </a:r>
            <a:r>
              <a:rPr lang="es-ES" sz="2000" dirty="0" smtClean="0">
                <a:solidFill>
                  <a:schemeClr val="bg1"/>
                </a:solidFill>
                <a:latin typeface="Arial" pitchFamily="34" charset="0"/>
                <a:ea typeface="+mn-ea"/>
                <a:cs typeface="Arial" pitchFamily="34" charset="0"/>
              </a:rPr>
              <a:t> has </a:t>
            </a:r>
            <a:r>
              <a:rPr lang="es-ES" sz="2000" i="1" dirty="0" err="1" smtClean="0">
                <a:solidFill>
                  <a:schemeClr val="bg1"/>
                </a:solidFill>
                <a:latin typeface="Arial" pitchFamily="34" charset="0"/>
                <a:ea typeface="+mn-ea"/>
                <a:cs typeface="Arial" pitchFamily="34" charset="0"/>
              </a:rPr>
              <a:t>never</a:t>
            </a:r>
            <a:r>
              <a:rPr lang="es-ES" sz="2000" dirty="0" smtClean="0">
                <a:solidFill>
                  <a:schemeClr val="bg1"/>
                </a:solidFill>
                <a:latin typeface="Arial" pitchFamily="34" charset="0"/>
                <a:ea typeface="+mn-ea"/>
                <a:cs typeface="Arial" pitchFamily="34" charset="0"/>
              </a:rPr>
              <a:t> </a:t>
            </a:r>
            <a:r>
              <a:rPr lang="es-ES" sz="2000" dirty="0" err="1" smtClean="0">
                <a:solidFill>
                  <a:schemeClr val="bg1"/>
                </a:solidFill>
                <a:latin typeface="Arial" pitchFamily="34" charset="0"/>
                <a:ea typeface="+mn-ea"/>
                <a:cs typeface="Arial" pitchFamily="34" charset="0"/>
              </a:rPr>
              <a:t>ruled</a:t>
            </a:r>
            <a:r>
              <a:rPr lang="es-ES" sz="2000" dirty="0" smtClean="0">
                <a:solidFill>
                  <a:schemeClr val="bg1"/>
                </a:solidFill>
                <a:latin typeface="Arial" pitchFamily="34" charset="0"/>
                <a:ea typeface="+mn-ea"/>
                <a:cs typeface="Arial" pitchFamily="34" charset="0"/>
              </a:rPr>
              <a:t> </a:t>
            </a:r>
            <a:r>
              <a:rPr lang="es-ES" sz="2000" dirty="0" err="1" smtClean="0">
                <a:solidFill>
                  <a:srgbClr val="007635"/>
                </a:solidFill>
                <a:latin typeface="Arial" pitchFamily="34" charset="0"/>
                <a:ea typeface="+mn-ea"/>
                <a:cs typeface="Arial" pitchFamily="34" charset="0"/>
              </a:rPr>
              <a:t>Taiwan</a:t>
            </a:r>
            <a:endParaRPr kumimoji="0" lang="es-ES" sz="2000" b="0" i="0" u="none" strike="noStrike" kern="1200" cap="none" spc="0" normalizeH="0" baseline="0" noProof="0" dirty="0">
              <a:ln>
                <a:noFill/>
              </a:ln>
              <a:solidFill>
                <a:srgbClr val="007635"/>
              </a:solidFill>
              <a:effectLst/>
              <a:uLnTx/>
              <a:uFillTx/>
              <a:latin typeface="Arial" pitchFamily="34" charset="0"/>
              <a:ea typeface="+mn-ea"/>
              <a:cs typeface="Arial" pitchFamily="34" charset="0"/>
            </a:endParaRPr>
          </a:p>
        </p:txBody>
      </p:sp>
      <p:sp>
        <p:nvSpPr>
          <p:cNvPr id="7" name="3 Subtítulo"/>
          <p:cNvSpPr txBox="1">
            <a:spLocks/>
          </p:cNvSpPr>
          <p:nvPr/>
        </p:nvSpPr>
        <p:spPr bwMode="auto">
          <a:xfrm>
            <a:off x="1676400" y="2438400"/>
            <a:ext cx="51816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F9F9F9"/>
              </a:buClr>
              <a:buSzPct val="65000"/>
              <a:buFont typeface="Wingdings 2" pitchFamily="18" charset="2"/>
              <a:buNone/>
              <a:tabLst/>
              <a:defRPr/>
            </a:pPr>
            <a:r>
              <a:rPr lang="es-ES" sz="8800" dirty="0" smtClean="0">
                <a:solidFill>
                  <a:schemeClr val="bg1"/>
                </a:solidFill>
                <a:latin typeface="Arial Black" pitchFamily="34" charset="0"/>
                <a:ea typeface="+mn-ea"/>
              </a:rPr>
              <a:t>IS </a:t>
            </a:r>
            <a:r>
              <a:rPr lang="es-ES" sz="9600" i="1" dirty="0" smtClean="0">
                <a:solidFill>
                  <a:schemeClr val="bg1"/>
                </a:solidFill>
                <a:latin typeface="Arial Black" pitchFamily="34" charset="0"/>
                <a:ea typeface="+mn-ea"/>
              </a:rPr>
              <a:t>NOT</a:t>
            </a:r>
            <a:endParaRPr kumimoji="0" lang="es-ES" sz="8800" b="0" i="1" u="none" strike="noStrike" kern="1200" cap="none" spc="0" normalizeH="0" baseline="0" noProof="0" dirty="0">
              <a:ln>
                <a:noFill/>
              </a:ln>
              <a:solidFill>
                <a:schemeClr val="bg1"/>
              </a:solidFill>
              <a:effectLst/>
              <a:uLnTx/>
              <a:uFillTx/>
              <a:latin typeface="Arial Black" pitchFamily="34" charset="0"/>
              <a:ea typeface="+mn-ea"/>
              <a:cs typeface="+mn-cs"/>
            </a:endParaRPr>
          </a:p>
        </p:txBody>
      </p:sp>
      <p:sp>
        <p:nvSpPr>
          <p:cNvPr id="8" name="3 Subtítulo"/>
          <p:cNvSpPr txBox="1">
            <a:spLocks/>
          </p:cNvSpPr>
          <p:nvPr/>
        </p:nvSpPr>
        <p:spPr bwMode="auto">
          <a:xfrm>
            <a:off x="3505200" y="4343400"/>
            <a:ext cx="54864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F9F9F9"/>
              </a:buClr>
              <a:buSzPct val="65000"/>
              <a:buFont typeface="Wingdings 2" pitchFamily="18" charset="2"/>
              <a:buNone/>
              <a:tabLst/>
              <a:defRPr/>
            </a:pPr>
            <a:r>
              <a:rPr lang="es-ES" sz="9600" dirty="0" smtClean="0">
                <a:solidFill>
                  <a:srgbClr val="D20000"/>
                </a:solidFill>
                <a:latin typeface="Arial Black" pitchFamily="34" charset="0"/>
                <a:ea typeface="+mn-ea"/>
              </a:rPr>
              <a:t>CHINA</a:t>
            </a:r>
            <a:endParaRPr kumimoji="0" lang="es-ES" sz="9600" b="0" i="1" u="none" strike="noStrike" kern="1200" cap="none" spc="0" normalizeH="0" baseline="0" noProof="0" dirty="0">
              <a:ln>
                <a:noFill/>
              </a:ln>
              <a:solidFill>
                <a:srgbClr val="D20000"/>
              </a:solidFill>
              <a:effectLst/>
              <a:uLnTx/>
              <a:uFillTx/>
              <a:latin typeface="Arial Black" pitchFamily="34" charset="0"/>
              <a:ea typeface="+mn-ea"/>
              <a:cs typeface="+mn-cs"/>
            </a:endParaRPr>
          </a:p>
        </p:txBody>
      </p:sp>
      <p:sp>
        <p:nvSpPr>
          <p:cNvPr id="9" name="3 Subtítulo"/>
          <p:cNvSpPr txBox="1">
            <a:spLocks/>
          </p:cNvSpPr>
          <p:nvPr/>
        </p:nvSpPr>
        <p:spPr bwMode="auto">
          <a:xfrm>
            <a:off x="6705600" y="2667000"/>
            <a:ext cx="22860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just">
              <a:spcBef>
                <a:spcPct val="20000"/>
              </a:spcBef>
              <a:buClr>
                <a:srgbClr val="F9F9F9"/>
              </a:buClr>
              <a:buSzPct val="65000"/>
              <a:defRPr/>
            </a:pPr>
            <a:r>
              <a:rPr lang="es-ES" sz="1400" dirty="0" smtClean="0">
                <a:solidFill>
                  <a:schemeClr val="accent5">
                    <a:lumMod val="75000"/>
                  </a:schemeClr>
                </a:solidFill>
                <a:latin typeface="Arial" pitchFamily="34" charset="0"/>
                <a:ea typeface="+mn-ea"/>
                <a:cs typeface="Arial" pitchFamily="34" charset="0"/>
              </a:rPr>
              <a:t>“Chinese Taipei” </a:t>
            </a:r>
            <a:r>
              <a:rPr lang="es-ES" sz="1400" dirty="0" smtClean="0">
                <a:solidFill>
                  <a:schemeClr val="bg1"/>
                </a:solidFill>
                <a:latin typeface="Arial" pitchFamily="34" charset="0"/>
                <a:ea typeface="+mn-ea"/>
                <a:cs typeface="Arial" pitchFamily="34" charset="0"/>
              </a:rPr>
              <a:t>is simply an abbreviation for “</a:t>
            </a:r>
            <a:r>
              <a:rPr lang="es-ES" sz="1400" dirty="0" smtClean="0">
                <a:solidFill>
                  <a:srgbClr val="D20000"/>
                </a:solidFill>
                <a:latin typeface="Arial" pitchFamily="34" charset="0"/>
                <a:ea typeface="+mn-ea"/>
                <a:cs typeface="Arial" pitchFamily="34" charset="0"/>
              </a:rPr>
              <a:t>Chinese</a:t>
            </a:r>
            <a:r>
              <a:rPr lang="es-ES" sz="1400" dirty="0" smtClean="0">
                <a:solidFill>
                  <a:schemeClr val="bg1"/>
                </a:solidFill>
                <a:latin typeface="Arial" pitchFamily="34" charset="0"/>
                <a:ea typeface="+mn-ea"/>
                <a:cs typeface="Arial" pitchFamily="34" charset="0"/>
              </a:rPr>
              <a:t> </a:t>
            </a:r>
            <a:r>
              <a:rPr lang="es-ES" sz="1400" dirty="0" smtClean="0">
                <a:solidFill>
                  <a:schemeClr val="bg1"/>
                </a:solidFill>
                <a:latin typeface="Arial" pitchFamily="34" charset="0"/>
                <a:ea typeface="+mn-ea"/>
                <a:cs typeface="Arial" pitchFamily="34" charset="0"/>
              </a:rPr>
              <a:t>government </a:t>
            </a:r>
            <a:r>
              <a:rPr lang="es-ES" sz="1400" dirty="0" smtClean="0">
                <a:solidFill>
                  <a:schemeClr val="bg1"/>
                </a:solidFill>
                <a:latin typeface="Arial" pitchFamily="34" charset="0"/>
                <a:ea typeface="+mn-ea"/>
                <a:cs typeface="Arial" pitchFamily="34" charset="0"/>
              </a:rPr>
              <a:t>in exile in </a:t>
            </a:r>
            <a:r>
              <a:rPr lang="es-ES" sz="1400" dirty="0" smtClean="0">
                <a:solidFill>
                  <a:schemeClr val="accent5">
                    <a:lumMod val="75000"/>
                  </a:schemeClr>
                </a:solidFill>
                <a:latin typeface="Arial" pitchFamily="34" charset="0"/>
                <a:ea typeface="+mn-ea"/>
                <a:cs typeface="Arial" pitchFamily="34" charset="0"/>
              </a:rPr>
              <a:t>Taipei</a:t>
            </a:r>
            <a:r>
              <a:rPr lang="es-ES" altLang="zh-TW" sz="1400" dirty="0" smtClean="0">
                <a:solidFill>
                  <a:schemeClr val="bg1"/>
                </a:solidFill>
                <a:latin typeface="Arial" pitchFamily="34" charset="0"/>
                <a:cs typeface="Arial" pitchFamily="34" charset="0"/>
              </a:rPr>
              <a:t>.”</a:t>
            </a:r>
            <a:endParaRPr kumimoji="0" lang="es-ES" sz="14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
        <p:nvSpPr>
          <p:cNvPr id="10" name="3 Subtítulo"/>
          <p:cNvSpPr txBox="1">
            <a:spLocks/>
          </p:cNvSpPr>
          <p:nvPr/>
        </p:nvSpPr>
        <p:spPr bwMode="auto">
          <a:xfrm>
            <a:off x="3505200" y="3810000"/>
            <a:ext cx="5410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20000"/>
              </a:spcBef>
              <a:spcAft>
                <a:spcPct val="0"/>
              </a:spcAft>
              <a:buClr>
                <a:srgbClr val="F9F9F9"/>
              </a:buClr>
              <a:buSzPct val="65000"/>
              <a:buFont typeface="Wingdings 2" pitchFamily="18" charset="2"/>
              <a:buNone/>
              <a:tabLst/>
              <a:defRPr/>
            </a:pPr>
            <a:r>
              <a:rPr lang="es-ES" sz="2000" dirty="0" err="1" smtClean="0">
                <a:solidFill>
                  <a:srgbClr val="007635"/>
                </a:solidFill>
                <a:latin typeface="Arial" pitchFamily="34" charset="0"/>
                <a:ea typeface="+mn-ea"/>
                <a:cs typeface="Arial" pitchFamily="34" charset="0"/>
              </a:rPr>
              <a:t>Taiwan</a:t>
            </a:r>
            <a:r>
              <a:rPr lang="es-ES" sz="2000" dirty="0" smtClean="0">
                <a:solidFill>
                  <a:srgbClr val="007635"/>
                </a:solidFill>
                <a:latin typeface="Arial" pitchFamily="34" charset="0"/>
                <a:ea typeface="+mn-ea"/>
                <a:cs typeface="Arial" pitchFamily="34" charset="0"/>
              </a:rPr>
              <a:t> </a:t>
            </a:r>
            <a:r>
              <a:rPr lang="es-ES" sz="2000" dirty="0" smtClean="0">
                <a:solidFill>
                  <a:schemeClr val="bg1"/>
                </a:solidFill>
                <a:latin typeface="Arial" pitchFamily="34" charset="0"/>
                <a:ea typeface="+mn-ea"/>
                <a:cs typeface="Arial" pitchFamily="34" charset="0"/>
              </a:rPr>
              <a:t>is </a:t>
            </a:r>
            <a:r>
              <a:rPr lang="es-ES" sz="2000" b="1" i="1" dirty="0" err="1" smtClean="0">
                <a:solidFill>
                  <a:schemeClr val="bg1"/>
                </a:solidFill>
                <a:latin typeface="Arial" pitchFamily="34" charset="0"/>
                <a:ea typeface="+mn-ea"/>
                <a:cs typeface="Arial" pitchFamily="34" charset="0"/>
              </a:rPr>
              <a:t>not</a:t>
            </a:r>
            <a:r>
              <a:rPr lang="es-ES" sz="2000" dirty="0" smtClean="0">
                <a:solidFill>
                  <a:schemeClr val="bg1"/>
                </a:solidFill>
                <a:latin typeface="Arial" pitchFamily="34" charset="0"/>
                <a:ea typeface="+mn-ea"/>
                <a:cs typeface="Arial" pitchFamily="34" charset="0"/>
              </a:rPr>
              <a:t> a “</a:t>
            </a:r>
            <a:r>
              <a:rPr lang="es-ES" sz="2000" dirty="0" err="1" smtClean="0">
                <a:solidFill>
                  <a:schemeClr val="bg1"/>
                </a:solidFill>
                <a:latin typeface="Arial" pitchFamily="34" charset="0"/>
                <a:ea typeface="+mn-ea"/>
                <a:cs typeface="Arial" pitchFamily="34" charset="0"/>
              </a:rPr>
              <a:t>renegade</a:t>
            </a:r>
            <a:r>
              <a:rPr lang="es-ES" sz="2000" dirty="0" smtClean="0">
                <a:solidFill>
                  <a:schemeClr val="bg1"/>
                </a:solidFill>
                <a:latin typeface="Arial" pitchFamily="34" charset="0"/>
                <a:ea typeface="+mn-ea"/>
                <a:cs typeface="Arial" pitchFamily="34" charset="0"/>
              </a:rPr>
              <a:t> </a:t>
            </a:r>
            <a:r>
              <a:rPr lang="es-ES" sz="2000" dirty="0" err="1" smtClean="0">
                <a:solidFill>
                  <a:schemeClr val="bg1"/>
                </a:solidFill>
                <a:latin typeface="Arial" pitchFamily="34" charset="0"/>
                <a:ea typeface="+mn-ea"/>
                <a:cs typeface="Arial" pitchFamily="34" charset="0"/>
              </a:rPr>
              <a:t>province</a:t>
            </a:r>
            <a:r>
              <a:rPr lang="es-ES" sz="2000" dirty="0" smtClean="0">
                <a:solidFill>
                  <a:schemeClr val="bg1"/>
                </a:solidFill>
                <a:latin typeface="Arial" pitchFamily="34" charset="0"/>
                <a:ea typeface="+mn-ea"/>
                <a:cs typeface="Arial" pitchFamily="34" charset="0"/>
              </a:rPr>
              <a:t>” of </a:t>
            </a:r>
            <a:r>
              <a:rPr lang="es-ES" sz="2000" dirty="0" smtClean="0">
                <a:solidFill>
                  <a:srgbClr val="007635"/>
                </a:solidFill>
                <a:latin typeface="Arial" pitchFamily="34" charset="0"/>
                <a:ea typeface="+mn-ea"/>
                <a:cs typeface="Arial" pitchFamily="34" charset="0"/>
              </a:rPr>
              <a:t>China</a:t>
            </a:r>
            <a:endParaRPr kumimoji="0" lang="es-ES" sz="2000" b="0" i="0" u="none" strike="noStrike" kern="1200" cap="none" spc="0" normalizeH="0" baseline="0" noProof="0" dirty="0">
              <a:ln>
                <a:noFill/>
              </a:ln>
              <a:solidFill>
                <a:srgbClr val="007635"/>
              </a:solidFill>
              <a:effectLst/>
              <a:uLnTx/>
              <a:uFillTx/>
              <a:latin typeface="Arial" pitchFamily="34" charset="0"/>
              <a:ea typeface="+mn-ea"/>
              <a:cs typeface="Arial" pitchFamily="34" charset="0"/>
            </a:endParaRPr>
          </a:p>
        </p:txBody>
      </p:sp>
      <p:sp>
        <p:nvSpPr>
          <p:cNvPr id="11" name="3 Subtítulo"/>
          <p:cNvSpPr txBox="1">
            <a:spLocks/>
          </p:cNvSpPr>
          <p:nvPr/>
        </p:nvSpPr>
        <p:spPr bwMode="auto">
          <a:xfrm>
            <a:off x="304800" y="4495800"/>
            <a:ext cx="37338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20000"/>
              </a:spcBef>
              <a:spcAft>
                <a:spcPct val="0"/>
              </a:spcAft>
              <a:buClr>
                <a:srgbClr val="F9F9F9"/>
              </a:buClr>
              <a:buSzPct val="65000"/>
              <a:buFont typeface="Wingdings 2" pitchFamily="18" charset="2"/>
              <a:buNone/>
              <a:tabLst/>
              <a:defRPr/>
            </a:pPr>
            <a:r>
              <a:rPr lang="es-ES" sz="1400" dirty="0" smtClean="0">
                <a:solidFill>
                  <a:schemeClr val="bg1"/>
                </a:solidFill>
                <a:latin typeface="Arial" pitchFamily="34" charset="0"/>
                <a:ea typeface="+mn-ea"/>
                <a:cs typeface="Arial" pitchFamily="34" charset="0"/>
              </a:rPr>
              <a:t>The post-WWII San Francisco Peace Treaty did </a:t>
            </a:r>
            <a:r>
              <a:rPr lang="es-ES" sz="1400" b="1" dirty="0" smtClean="0">
                <a:solidFill>
                  <a:schemeClr val="bg1"/>
                </a:solidFill>
                <a:latin typeface="Arial" pitchFamily="34" charset="0"/>
                <a:ea typeface="+mn-ea"/>
                <a:cs typeface="Arial" pitchFamily="34" charset="0"/>
              </a:rPr>
              <a:t>not</a:t>
            </a:r>
            <a:r>
              <a:rPr lang="es-ES" sz="1400" dirty="0" smtClean="0">
                <a:solidFill>
                  <a:schemeClr val="bg1"/>
                </a:solidFill>
                <a:latin typeface="Arial" pitchFamily="34" charset="0"/>
                <a:ea typeface="+mn-ea"/>
                <a:cs typeface="Arial" pitchFamily="34" charset="0"/>
              </a:rPr>
              <a:t> </a:t>
            </a:r>
            <a:r>
              <a:rPr lang="es-ES" sz="1400" dirty="0" smtClean="0">
                <a:solidFill>
                  <a:schemeClr val="bg1"/>
                </a:solidFill>
                <a:latin typeface="Arial" pitchFamily="34" charset="0"/>
                <a:ea typeface="+mn-ea"/>
                <a:cs typeface="Arial" pitchFamily="34" charset="0"/>
              </a:rPr>
              <a:t>award </a:t>
            </a:r>
            <a:r>
              <a:rPr lang="es-ES" sz="1400" dirty="0" smtClean="0">
                <a:solidFill>
                  <a:srgbClr val="007635"/>
                </a:solidFill>
                <a:latin typeface="Arial" pitchFamily="34" charset="0"/>
                <a:ea typeface="+mn-ea"/>
                <a:cs typeface="Arial" pitchFamily="34" charset="0"/>
              </a:rPr>
              <a:t>Taiwan</a:t>
            </a:r>
            <a:r>
              <a:rPr lang="es-ES" sz="1400" dirty="0" smtClean="0">
                <a:solidFill>
                  <a:schemeClr val="bg1"/>
                </a:solidFill>
                <a:latin typeface="Arial" pitchFamily="34" charset="0"/>
                <a:ea typeface="+mn-ea"/>
                <a:cs typeface="Arial" pitchFamily="34" charset="0"/>
              </a:rPr>
              <a:t> to </a:t>
            </a:r>
            <a:r>
              <a:rPr lang="es-ES" sz="1400" dirty="0" smtClean="0">
                <a:solidFill>
                  <a:srgbClr val="D20000"/>
                </a:solidFill>
                <a:latin typeface="Arial" pitchFamily="34" charset="0"/>
                <a:ea typeface="+mn-ea"/>
                <a:cs typeface="Arial" pitchFamily="34" charset="0"/>
              </a:rPr>
              <a:t>China</a:t>
            </a:r>
            <a:r>
              <a:rPr lang="es-ES" sz="1400" dirty="0" smtClean="0">
                <a:solidFill>
                  <a:schemeClr val="bg1"/>
                </a:solidFill>
                <a:latin typeface="Arial" pitchFamily="34" charset="0"/>
                <a:ea typeface="+mn-ea"/>
                <a:cs typeface="Arial" pitchFamily="34" charset="0"/>
              </a:rPr>
              <a:t>. In the </a:t>
            </a:r>
            <a:r>
              <a:rPr lang="es-ES" sz="1400" dirty="0" err="1" smtClean="0">
                <a:solidFill>
                  <a:schemeClr val="bg1"/>
                </a:solidFill>
                <a:latin typeface="Arial" pitchFamily="34" charset="0"/>
                <a:ea typeface="+mn-ea"/>
                <a:cs typeface="Arial" pitchFamily="34" charset="0"/>
              </a:rPr>
              <a:t>treaty</a:t>
            </a:r>
            <a:r>
              <a:rPr lang="es-ES" sz="1400" dirty="0" smtClean="0">
                <a:solidFill>
                  <a:schemeClr val="bg1"/>
                </a:solidFill>
                <a:latin typeface="Arial" pitchFamily="34" charset="0"/>
                <a:ea typeface="+mn-ea"/>
                <a:cs typeface="Arial" pitchFamily="34" charset="0"/>
              </a:rPr>
              <a:t>, </a:t>
            </a:r>
            <a:r>
              <a:rPr lang="es-ES" sz="1400" dirty="0" err="1" smtClean="0">
                <a:solidFill>
                  <a:srgbClr val="007635"/>
                </a:solidFill>
                <a:latin typeface="Arial" pitchFamily="34" charset="0"/>
                <a:ea typeface="+mn-ea"/>
                <a:cs typeface="Arial" pitchFamily="34" charset="0"/>
              </a:rPr>
              <a:t>Taiwan</a:t>
            </a:r>
            <a:r>
              <a:rPr lang="es-ES" sz="1400" dirty="0" smtClean="0">
                <a:solidFill>
                  <a:schemeClr val="bg1"/>
                </a:solidFill>
                <a:latin typeface="Arial" pitchFamily="34" charset="0"/>
                <a:ea typeface="+mn-ea"/>
                <a:cs typeface="Arial" pitchFamily="34" charset="0"/>
              </a:rPr>
              <a:t> </a:t>
            </a:r>
            <a:r>
              <a:rPr lang="es-ES" sz="1400" dirty="0" err="1" smtClean="0">
                <a:solidFill>
                  <a:schemeClr val="bg1"/>
                </a:solidFill>
                <a:latin typeface="Arial" pitchFamily="34" charset="0"/>
                <a:ea typeface="+mn-ea"/>
                <a:cs typeface="Arial" pitchFamily="34" charset="0"/>
              </a:rPr>
              <a:t>was</a:t>
            </a:r>
            <a:r>
              <a:rPr lang="es-ES" sz="1400" dirty="0" smtClean="0">
                <a:solidFill>
                  <a:schemeClr val="bg1"/>
                </a:solidFill>
                <a:latin typeface="Arial" pitchFamily="34" charset="0"/>
                <a:ea typeface="+mn-ea"/>
                <a:cs typeface="Arial" pitchFamily="34" charset="0"/>
              </a:rPr>
              <a:t> </a:t>
            </a:r>
            <a:r>
              <a:rPr lang="es-ES" sz="1400" dirty="0" err="1" smtClean="0">
                <a:solidFill>
                  <a:schemeClr val="bg1"/>
                </a:solidFill>
                <a:latin typeface="Arial" pitchFamily="34" charset="0"/>
                <a:ea typeface="+mn-ea"/>
                <a:cs typeface="Arial" pitchFamily="34" charset="0"/>
              </a:rPr>
              <a:t>left</a:t>
            </a:r>
            <a:r>
              <a:rPr lang="es-ES" sz="1400" dirty="0" smtClean="0">
                <a:solidFill>
                  <a:schemeClr val="bg1"/>
                </a:solidFill>
                <a:latin typeface="Arial" pitchFamily="34" charset="0"/>
                <a:ea typeface="+mn-ea"/>
                <a:cs typeface="Arial" pitchFamily="34" charset="0"/>
              </a:rPr>
              <a:t> </a:t>
            </a:r>
            <a:r>
              <a:rPr lang="es-ES" sz="1400" dirty="0" err="1" smtClean="0">
                <a:solidFill>
                  <a:schemeClr val="bg1"/>
                </a:solidFill>
                <a:latin typeface="Arial" pitchFamily="34" charset="0"/>
                <a:ea typeface="+mn-ea"/>
                <a:cs typeface="Arial" pitchFamily="34" charset="0"/>
              </a:rPr>
              <a:t>under</a:t>
            </a:r>
            <a:r>
              <a:rPr lang="es-ES" sz="1400" dirty="0" smtClean="0">
                <a:solidFill>
                  <a:schemeClr val="bg1"/>
                </a:solidFill>
                <a:latin typeface="Arial" pitchFamily="34" charset="0"/>
                <a:ea typeface="+mn-ea"/>
                <a:cs typeface="Arial" pitchFamily="34" charset="0"/>
              </a:rPr>
              <a:t> the </a:t>
            </a:r>
            <a:r>
              <a:rPr lang="es-ES" sz="1400" dirty="0" err="1" smtClean="0">
                <a:solidFill>
                  <a:schemeClr val="bg1"/>
                </a:solidFill>
                <a:latin typeface="Arial" pitchFamily="34" charset="0"/>
                <a:ea typeface="+mn-ea"/>
                <a:cs typeface="Arial" pitchFamily="34" charset="0"/>
              </a:rPr>
              <a:t>jurisdiction</a:t>
            </a:r>
            <a:r>
              <a:rPr lang="es-ES" sz="1400" dirty="0" smtClean="0">
                <a:solidFill>
                  <a:schemeClr val="bg1"/>
                </a:solidFill>
                <a:latin typeface="Arial" pitchFamily="34" charset="0"/>
                <a:ea typeface="+mn-ea"/>
                <a:cs typeface="Arial" pitchFamily="34" charset="0"/>
              </a:rPr>
              <a:t> of a U.S. federal agency – </a:t>
            </a:r>
            <a:r>
              <a:rPr lang="es-ES" sz="1400" dirty="0" smtClean="0">
                <a:solidFill>
                  <a:schemeClr val="bg1"/>
                </a:solidFill>
                <a:latin typeface="Arial" pitchFamily="34" charset="0"/>
                <a:ea typeface="+mn-ea"/>
                <a:cs typeface="Arial" pitchFamily="34" charset="0"/>
              </a:rPr>
              <a:t>the </a:t>
            </a:r>
            <a:r>
              <a:rPr lang="es-ES" sz="1400" dirty="0" smtClean="0">
                <a:solidFill>
                  <a:schemeClr val="bg1"/>
                </a:solidFill>
                <a:latin typeface="Arial" pitchFamily="34" charset="0"/>
                <a:ea typeface="+mn-ea"/>
                <a:cs typeface="Arial" pitchFamily="34" charset="0"/>
              </a:rPr>
              <a:t>United States Military </a:t>
            </a:r>
            <a:r>
              <a:rPr lang="es-ES" sz="1400" dirty="0" smtClean="0">
                <a:solidFill>
                  <a:schemeClr val="bg1"/>
                </a:solidFill>
                <a:latin typeface="Arial" pitchFamily="34" charset="0"/>
                <a:ea typeface="+mn-ea"/>
                <a:cs typeface="Arial" pitchFamily="34" charset="0"/>
              </a:rPr>
              <a:t>Government </a:t>
            </a:r>
            <a:r>
              <a:rPr lang="es-ES" sz="1400" dirty="0" smtClean="0">
                <a:solidFill>
                  <a:schemeClr val="bg1"/>
                </a:solidFill>
                <a:latin typeface="Arial" pitchFamily="34" charset="0"/>
                <a:ea typeface="+mn-ea"/>
                <a:cs typeface="Arial" pitchFamily="34" charset="0"/>
              </a:rPr>
              <a:t>(USMG).</a:t>
            </a:r>
            <a:endParaRPr kumimoji="0" lang="es-ES" sz="14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
        <p:nvSpPr>
          <p:cNvPr id="12" name="3 Subtítulo"/>
          <p:cNvSpPr txBox="1">
            <a:spLocks/>
          </p:cNvSpPr>
          <p:nvPr/>
        </p:nvSpPr>
        <p:spPr bwMode="auto">
          <a:xfrm>
            <a:off x="304800" y="5867400"/>
            <a:ext cx="8534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20000"/>
              </a:spcBef>
              <a:spcAft>
                <a:spcPct val="0"/>
              </a:spcAft>
              <a:buClr>
                <a:srgbClr val="F9F9F9"/>
              </a:buClr>
              <a:buSzPct val="65000"/>
              <a:buFont typeface="Wingdings 2" pitchFamily="18" charset="2"/>
              <a:buNone/>
              <a:tabLst/>
              <a:defRPr/>
            </a:pPr>
            <a:r>
              <a:rPr kumimoji="0" lang="es-ES" sz="14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The</a:t>
            </a:r>
            <a:r>
              <a:rPr kumimoji="0" lang="es-ES" sz="14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 Republic of </a:t>
            </a:r>
            <a:r>
              <a:rPr kumimoji="0" lang="es-ES" sz="1400" b="0" i="0" u="none" strike="noStrike" kern="1200" cap="none" spc="0" normalizeH="0" noProof="0" dirty="0" smtClean="0">
                <a:ln>
                  <a:noFill/>
                </a:ln>
                <a:solidFill>
                  <a:srgbClr val="D20000"/>
                </a:solidFill>
                <a:effectLst/>
                <a:uLnTx/>
                <a:uFillTx/>
                <a:latin typeface="Arial" pitchFamily="34" charset="0"/>
                <a:ea typeface="+mn-ea"/>
                <a:cs typeface="Arial" pitchFamily="34" charset="0"/>
              </a:rPr>
              <a:t>China</a:t>
            </a:r>
            <a:r>
              <a:rPr kumimoji="0" lang="es-ES" sz="14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 </a:t>
            </a:r>
            <a:r>
              <a:rPr kumimoji="0" lang="es-ES" sz="14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in Taiwan  </a:t>
            </a:r>
            <a:r>
              <a:rPr kumimoji="0" lang="es-ES" sz="14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is (1) a goverment in exile, and (2) a proxy occupying force for the </a:t>
            </a:r>
            <a:r>
              <a:rPr kumimoji="0" lang="es-ES" sz="14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USA.</a:t>
            </a:r>
            <a:endParaRPr kumimoji="0" lang="es-ES" sz="14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pic>
        <p:nvPicPr>
          <p:cNvPr id="60420" name="Picture 4" descr="http://upload.wikimedia.org/wikipedia/commons/thumb/3/39/Taiwan-icon.svg/2000px-Taiwan-icon.svg.png"/>
          <p:cNvPicPr>
            <a:picLocks noChangeAspect="1" noChangeArrowheads="1"/>
          </p:cNvPicPr>
          <p:nvPr/>
        </p:nvPicPr>
        <p:blipFill>
          <a:blip r:embed="rId3" cstate="print"/>
          <a:srcRect/>
          <a:stretch>
            <a:fillRect/>
          </a:stretch>
        </p:blipFill>
        <p:spPr bwMode="auto">
          <a:xfrm>
            <a:off x="381000" y="2514600"/>
            <a:ext cx="1285875" cy="20574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0" y="2819400"/>
            <a:ext cx="9144000" cy="1555750"/>
          </a:xfrm>
          <a:prstGeom prst="rect">
            <a:avLst/>
          </a:prstGeom>
          <a:noFill/>
          <a:ln w="9525">
            <a:noFill/>
            <a:miter lim="800000"/>
            <a:headEnd/>
            <a:tailEnd/>
          </a:ln>
        </p:spPr>
        <p:txBody>
          <a:bodyPr>
            <a:spAutoFit/>
          </a:bodyPr>
          <a:lstStyle/>
          <a:p>
            <a:pPr algn="ctr" eaLnBrk="1" hangingPunct="1"/>
            <a:r>
              <a:rPr lang="en-US" altLang="zh-TW" sz="9600" b="1">
                <a:solidFill>
                  <a:schemeClr val="tx1"/>
                </a:solidFill>
                <a:effectLst>
                  <a:outerShdw blurRad="38100" dist="38100" dir="2700000" algn="tl">
                    <a:srgbClr val="69676D"/>
                  </a:outerShdw>
                </a:effectLst>
                <a:latin typeface="標楷體" pitchFamily="65" charset="-120"/>
                <a:ea typeface="標楷體" pitchFamily="65" charset="-120"/>
              </a:rPr>
              <a:t>THE END</a:t>
            </a:r>
            <a:endParaRPr lang="zh-TW" altLang="zh-TW" sz="9600" b="1">
              <a:solidFill>
                <a:schemeClr val="tx1"/>
              </a:solidFill>
              <a:effectLst>
                <a:outerShdw blurRad="38100" dist="38100" dir="2700000" algn="tl">
                  <a:srgbClr val="69676D"/>
                </a:outerShdw>
              </a:effectLst>
              <a:latin typeface="標楷體" pitchFamily="65" charset="-120"/>
              <a:ea typeface="標楷體" pitchFamily="65" charset="-12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2000" fill="hold"/>
                                        <p:tgtEl>
                                          <p:spTgt spid="2054"/>
                                        </p:tgtEl>
                                        <p:attrNameLst>
                                          <p:attrName>ppt_w</p:attrName>
                                        </p:attrNameLst>
                                      </p:cBhvr>
                                      <p:tavLst>
                                        <p:tav tm="0">
                                          <p:val>
                                            <p:strVal val="#ppt_w*0.70"/>
                                          </p:val>
                                        </p:tav>
                                        <p:tav tm="100000">
                                          <p:val>
                                            <p:strVal val="#ppt_w"/>
                                          </p:val>
                                        </p:tav>
                                      </p:tavLst>
                                    </p:anim>
                                    <p:anim calcmode="lin" valueType="num">
                                      <p:cBhvr>
                                        <p:cTn id="8" dur="2000" fill="hold"/>
                                        <p:tgtEl>
                                          <p:spTgt spid="2054"/>
                                        </p:tgtEl>
                                        <p:attrNameLst>
                                          <p:attrName>ppt_h</p:attrName>
                                        </p:attrNameLst>
                                      </p:cBhvr>
                                      <p:tavLst>
                                        <p:tav tm="0">
                                          <p:val>
                                            <p:strVal val="#ppt_h"/>
                                          </p:val>
                                        </p:tav>
                                        <p:tav tm="100000">
                                          <p:val>
                                            <p:strVal val="#ppt_h"/>
                                          </p:val>
                                        </p:tav>
                                      </p:tavLst>
                                    </p:anim>
                                    <p:animEffect transition="in" filter="fade">
                                      <p:cBhvr>
                                        <p:cTn id="9"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1379" name="Text Box 3"/>
          <p:cNvSpPr txBox="1">
            <a:spLocks noChangeArrowheads="1"/>
          </p:cNvSpPr>
          <p:nvPr/>
        </p:nvSpPr>
        <p:spPr bwMode="auto">
          <a:xfrm>
            <a:off x="228600" y="228600"/>
            <a:ext cx="5334000" cy="193833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400" b="1" dirty="0">
                <a:solidFill>
                  <a:schemeClr val="tx1"/>
                </a:solidFill>
                <a:effectLst>
                  <a:outerShdw blurRad="38100" dist="38100" dir="2700000" algn="tl">
                    <a:srgbClr val="000000">
                      <a:alpha val="43137"/>
                    </a:srgbClr>
                  </a:outerShdw>
                </a:effectLst>
                <a:latin typeface="Arial" pitchFamily="34" charset="0"/>
                <a:cs typeface="Arial" pitchFamily="34" charset="0"/>
              </a:rPr>
              <a:t>Newton said that it was possible to calculate the movements of the other seven planets by following the premise that the Earth was at the center of the planetary system. </a:t>
            </a:r>
          </a:p>
        </p:txBody>
      </p:sp>
      <p:sp>
        <p:nvSpPr>
          <p:cNvPr id="101380" name="Text Box 4"/>
          <p:cNvSpPr txBox="1">
            <a:spLocks noChangeArrowheads="1"/>
          </p:cNvSpPr>
          <p:nvPr/>
        </p:nvSpPr>
        <p:spPr bwMode="auto">
          <a:xfrm>
            <a:off x="533400" y="4419600"/>
            <a:ext cx="8458200" cy="193833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400" b="1" dirty="0">
                <a:solidFill>
                  <a:schemeClr val="tx1"/>
                </a:solidFill>
                <a:effectLst>
                  <a:outerShdw blurRad="38100" dist="38100" dir="2700000" algn="tl">
                    <a:srgbClr val="000000">
                      <a:alpha val="43137"/>
                    </a:srgbClr>
                  </a:outerShdw>
                </a:effectLst>
                <a:latin typeface="Candara" pitchFamily="34" charset="0"/>
                <a:cs typeface="Arial" pitchFamily="34" charset="0"/>
              </a:rPr>
              <a:t>However, the calculations were extremely complicated, and lacked any sense of symmetry or organization.  Under such a formulation, it was also necessary to assume that the planets traveled at different speeds during different periods of their movements throughout the heavens.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1380"/>
                                        </p:tgtEl>
                                        <p:attrNameLst>
                                          <p:attrName>style.visibility</p:attrName>
                                        </p:attrNameLst>
                                      </p:cBhvr>
                                      <p:to>
                                        <p:strVal val="visible"/>
                                      </p:to>
                                    </p:set>
                                    <p:anim calcmode="lin" valueType="num">
                                      <p:cBhvr additive="base">
                                        <p:cTn id="7" dur="500" fill="hold"/>
                                        <p:tgtEl>
                                          <p:spTgt spid="101380"/>
                                        </p:tgtEl>
                                        <p:attrNameLst>
                                          <p:attrName>ppt_x</p:attrName>
                                        </p:attrNameLst>
                                      </p:cBhvr>
                                      <p:tavLst>
                                        <p:tav tm="0">
                                          <p:val>
                                            <p:strVal val="#ppt_x"/>
                                          </p:val>
                                        </p:tav>
                                        <p:tav tm="100000">
                                          <p:val>
                                            <p:strVal val="#ppt_x"/>
                                          </p:val>
                                        </p:tav>
                                      </p:tavLst>
                                    </p:anim>
                                    <p:anim calcmode="lin" valueType="num">
                                      <p:cBhvr additive="base">
                                        <p:cTn id="8" dur="500" fill="hold"/>
                                        <p:tgtEl>
                                          <p:spTgt spid="101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228600"/>
            <a:ext cx="9144000" cy="2590800"/>
          </a:xfrm>
          <a:prstGeom prst="rect">
            <a:avLst/>
          </a:prstGeom>
          <a:noFill/>
          <a:ln w="57150">
            <a:noFill/>
            <a:miter lim="800000"/>
            <a:headEnd/>
            <a:tailEnd/>
          </a:ln>
        </p:spPr>
        <p:txBody>
          <a:bodyPr wrap="none" anchor="ctr"/>
          <a:lstStyle/>
          <a:p>
            <a:endParaRPr lang="zh-TW" altLang="en-US"/>
          </a:p>
        </p:txBody>
      </p:sp>
      <p:sp>
        <p:nvSpPr>
          <p:cNvPr id="102403" name="Text Box 3"/>
          <p:cNvSpPr txBox="1">
            <a:spLocks noChangeArrowheads="1"/>
          </p:cNvSpPr>
          <p:nvPr/>
        </p:nvSpPr>
        <p:spPr bwMode="auto">
          <a:xfrm>
            <a:off x="762000" y="304800"/>
            <a:ext cx="7315200" cy="18161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However, based on the fundamental principle of gravity, Newton felt it more likely that the movement of the planets could be explained in a simple and systematic manner. </a:t>
            </a:r>
          </a:p>
        </p:txBody>
      </p:sp>
      <p:sp>
        <p:nvSpPr>
          <p:cNvPr id="102404" name="Text Box 4"/>
          <p:cNvSpPr txBox="1">
            <a:spLocks noChangeArrowheads="1"/>
          </p:cNvSpPr>
          <p:nvPr/>
        </p:nvSpPr>
        <p:spPr bwMode="auto">
          <a:xfrm>
            <a:off x="1066800" y="5334000"/>
            <a:ext cx="7010400" cy="9540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800" b="1">
                <a:solidFill>
                  <a:schemeClr val="tx1"/>
                </a:solidFill>
                <a:effectLst>
                  <a:outerShdw blurRad="38100" dist="38100" dir="2700000" algn="tl">
                    <a:srgbClr val="69676D"/>
                  </a:outerShdw>
                </a:effectLst>
                <a:latin typeface="Candara" pitchFamily="34" charset="0"/>
                <a:cs typeface="Arial" charset="0"/>
              </a:rPr>
              <a:t>He therefore decided to discard the premise that “The Earth is the center of the universe.” </a:t>
            </a:r>
          </a:p>
        </p:txBody>
      </p:sp>
      <p:pic>
        <p:nvPicPr>
          <p:cNvPr id="102406" name="Picture 6" descr="imagesCAZ0L7QM"/>
          <p:cNvPicPr>
            <a:picLocks noChangeAspect="1" noChangeArrowheads="1"/>
          </p:cNvPicPr>
          <p:nvPr/>
        </p:nvPicPr>
        <p:blipFill>
          <a:blip r:embed="rId3" cstate="print"/>
          <a:srcRect/>
          <a:stretch>
            <a:fillRect/>
          </a:stretch>
        </p:blipFill>
        <p:spPr bwMode="auto">
          <a:xfrm>
            <a:off x="2590800" y="1981200"/>
            <a:ext cx="3810000" cy="3303323"/>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2404"/>
                                        </p:tgtEl>
                                        <p:attrNameLst>
                                          <p:attrName>style.visibility</p:attrName>
                                        </p:attrNameLst>
                                      </p:cBhvr>
                                      <p:to>
                                        <p:strVal val="visible"/>
                                      </p:to>
                                    </p:set>
                                    <p:anim calcmode="lin" valueType="num">
                                      <p:cBhvr additive="base">
                                        <p:cTn id="7" dur="5000" fill="hold"/>
                                        <p:tgtEl>
                                          <p:spTgt spid="102404"/>
                                        </p:tgtEl>
                                        <p:attrNameLst>
                                          <p:attrName>ppt_x</p:attrName>
                                        </p:attrNameLst>
                                      </p:cBhvr>
                                      <p:tavLst>
                                        <p:tav tm="0">
                                          <p:val>
                                            <p:strVal val="#ppt_x"/>
                                          </p:val>
                                        </p:tav>
                                        <p:tav tm="100000">
                                          <p:val>
                                            <p:strVal val="#ppt_x"/>
                                          </p:val>
                                        </p:tav>
                                      </p:tavLst>
                                    </p:anim>
                                    <p:anim calcmode="lin" valueType="num">
                                      <p:cBhvr additive="base">
                                        <p:cTn id="8" dur="5000" fill="hold"/>
                                        <p:tgtEl>
                                          <p:spTgt spid="102404"/>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9" presetClass="entr" presetSubtype="0" fill="hold" nodeType="afterEffect">
                                  <p:stCondLst>
                                    <p:cond delay="0"/>
                                  </p:stCondLst>
                                  <p:childTnLst>
                                    <p:set>
                                      <p:cBhvr>
                                        <p:cTn id="11" dur="1" fill="hold">
                                          <p:stCondLst>
                                            <p:cond delay="0"/>
                                          </p:stCondLst>
                                        </p:cTn>
                                        <p:tgtEl>
                                          <p:spTgt spid="102406"/>
                                        </p:tgtEl>
                                        <p:attrNameLst>
                                          <p:attrName>style.visibility</p:attrName>
                                        </p:attrNameLst>
                                      </p:cBhvr>
                                      <p:to>
                                        <p:strVal val="visible"/>
                                      </p:to>
                                    </p:set>
                                    <p:animEffect transition="in" filter="dissolve">
                                      <p:cBhvr>
                                        <p:cTn id="12" dur="2000"/>
                                        <p:tgtEl>
                                          <p:spTgt spid="102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28600" y="228600"/>
            <a:ext cx="8763000" cy="6324600"/>
          </a:xfrm>
          <a:prstGeom prst="rect">
            <a:avLst/>
          </a:prstGeom>
          <a:noFill/>
          <a:ln w="57150">
            <a:noFill/>
            <a:miter lim="800000"/>
            <a:headEnd/>
            <a:tailEnd/>
          </a:ln>
        </p:spPr>
        <p:txBody>
          <a:bodyPr wrap="none" anchor="ctr"/>
          <a:lstStyle/>
          <a:p>
            <a:endParaRPr lang="zh-TW" altLang="en-US"/>
          </a:p>
        </p:txBody>
      </p:sp>
      <p:sp>
        <p:nvSpPr>
          <p:cNvPr id="103427" name="Text Box 3"/>
          <p:cNvSpPr txBox="1">
            <a:spLocks noChangeArrowheads="1"/>
          </p:cNvSpPr>
          <p:nvPr/>
        </p:nvSpPr>
        <p:spPr bwMode="auto">
          <a:xfrm>
            <a:off x="2209800" y="0"/>
            <a:ext cx="6934200" cy="28931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In Taiwan, for over sixty years we have been taught by an authoritarian government to believe that – </a:t>
            </a:r>
          </a:p>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The Republic of China is an independent sovereign nation, and is now located in Taiwan</a:t>
            </a:r>
            <a:r>
              <a:rPr lang="en-US" altLang="zh-TW"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t>
            </a:r>
          </a:p>
        </p:txBody>
      </p:sp>
      <p:sp>
        <p:nvSpPr>
          <p:cNvPr id="103428" name="Text Box 4"/>
          <p:cNvSpPr txBox="1">
            <a:spLocks noChangeArrowheads="1"/>
          </p:cNvSpPr>
          <p:nvPr/>
        </p:nvSpPr>
        <p:spPr bwMode="auto">
          <a:xfrm>
            <a:off x="2286000" y="2971800"/>
            <a:ext cx="6858000" cy="9540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So, it follows, Taiwan is the ROC, and the ROC is Taiwan.</a:t>
            </a:r>
          </a:p>
        </p:txBody>
      </p:sp>
      <p:sp>
        <p:nvSpPr>
          <p:cNvPr id="103429" name="Text Box 5"/>
          <p:cNvSpPr txBox="1">
            <a:spLocks noChangeArrowheads="1"/>
          </p:cNvSpPr>
          <p:nvPr/>
        </p:nvSpPr>
        <p:spPr bwMode="auto">
          <a:xfrm>
            <a:off x="2286000" y="3962400"/>
            <a:ext cx="66294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pPr>
            <a:r>
              <a:rPr lang="en-US" altLang="zh-TW" sz="2800" b="1">
                <a:solidFill>
                  <a:schemeClr val="tx1"/>
                </a:solidFill>
                <a:effectLst>
                  <a:outerShdw blurRad="38100" dist="38100" dir="2700000" algn="tl">
                    <a:srgbClr val="69676D"/>
                  </a:outerShdw>
                </a:effectLst>
                <a:latin typeface="Candara" pitchFamily="34" charset="0"/>
                <a:cs typeface="Arial" charset="0"/>
              </a:rPr>
              <a:t>In the 1980s, the Democratic Progressive Party was founded.  Today the DPP continually proclaims that – </a:t>
            </a:r>
          </a:p>
        </p:txBody>
      </p:sp>
      <p:sp>
        <p:nvSpPr>
          <p:cNvPr id="103430" name="Text Box 6"/>
          <p:cNvSpPr txBox="1">
            <a:spLocks noChangeArrowheads="1"/>
          </p:cNvSpPr>
          <p:nvPr/>
        </p:nvSpPr>
        <p:spPr bwMode="auto">
          <a:xfrm>
            <a:off x="2286000" y="5410200"/>
            <a:ext cx="6477000" cy="13843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i="1" dirty="0">
                <a:solidFill>
                  <a:srgbClr val="92D050"/>
                </a:solidFill>
                <a:effectLst>
                  <a:outerShdw blurRad="38100" dist="38100" dir="2700000" algn="tl">
                    <a:srgbClr val="000000">
                      <a:alpha val="43137"/>
                    </a:srgbClr>
                  </a:outerShdw>
                </a:effectLst>
                <a:latin typeface="Candara" pitchFamily="34" charset="0"/>
                <a:cs typeface="Arial" pitchFamily="34" charset="0"/>
              </a:rPr>
              <a:t>Taiwan is an independent sovereign nation, and its name is the Republic of China.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0" fill="hold"/>
                                        <p:tgtEl>
                                          <p:spTgt spid="103428"/>
                                        </p:tgtEl>
                                        <p:attrNameLst>
                                          <p:attrName>ppt_x</p:attrName>
                                        </p:attrNameLst>
                                      </p:cBhvr>
                                      <p:tavLst>
                                        <p:tav tm="0">
                                          <p:val>
                                            <p:strVal val="#ppt_x"/>
                                          </p:val>
                                        </p:tav>
                                        <p:tav tm="100000">
                                          <p:val>
                                            <p:strVal val="#ppt_x"/>
                                          </p:val>
                                        </p:tav>
                                      </p:tavLst>
                                    </p:anim>
                                    <p:anim calcmode="lin" valueType="num">
                                      <p:cBhvr additive="base">
                                        <p:cTn id="8" dur="5000" fill="hold"/>
                                        <p:tgtEl>
                                          <p:spTgt spid="103428"/>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ntr" presetSubtype="4" fill="hold" grpId="0" nodeType="afterEffect">
                                  <p:stCondLst>
                                    <p:cond delay="0"/>
                                  </p:stCondLst>
                                  <p:childTnLst>
                                    <p:set>
                                      <p:cBhvr>
                                        <p:cTn id="11" dur="1" fill="hold">
                                          <p:stCondLst>
                                            <p:cond delay="0"/>
                                          </p:stCondLst>
                                        </p:cTn>
                                        <p:tgtEl>
                                          <p:spTgt spid="103429"/>
                                        </p:tgtEl>
                                        <p:attrNameLst>
                                          <p:attrName>style.visibility</p:attrName>
                                        </p:attrNameLst>
                                      </p:cBhvr>
                                      <p:to>
                                        <p:strVal val="visible"/>
                                      </p:to>
                                    </p:set>
                                    <p:anim calcmode="lin" valueType="num">
                                      <p:cBhvr additive="base">
                                        <p:cTn id="12" dur="2000" fill="hold"/>
                                        <p:tgtEl>
                                          <p:spTgt spid="103429"/>
                                        </p:tgtEl>
                                        <p:attrNameLst>
                                          <p:attrName>ppt_x</p:attrName>
                                        </p:attrNameLst>
                                      </p:cBhvr>
                                      <p:tavLst>
                                        <p:tav tm="0">
                                          <p:val>
                                            <p:strVal val="#ppt_x"/>
                                          </p:val>
                                        </p:tav>
                                        <p:tav tm="100000">
                                          <p:val>
                                            <p:strVal val="#ppt_x"/>
                                          </p:val>
                                        </p:tav>
                                      </p:tavLst>
                                    </p:anim>
                                    <p:anim calcmode="lin" valueType="num">
                                      <p:cBhvr additive="base">
                                        <p:cTn id="13" dur="2000" fill="hold"/>
                                        <p:tgtEl>
                                          <p:spTgt spid="103429"/>
                                        </p:tgtEl>
                                        <p:attrNameLst>
                                          <p:attrName>ppt_y</p:attrName>
                                        </p:attrNameLst>
                                      </p:cBhvr>
                                      <p:tavLst>
                                        <p:tav tm="0">
                                          <p:val>
                                            <p:strVal val="1+#ppt_h/2"/>
                                          </p:val>
                                        </p:tav>
                                        <p:tav tm="100000">
                                          <p:val>
                                            <p:strVal val="#ppt_y"/>
                                          </p:val>
                                        </p:tav>
                                      </p:tavLst>
                                    </p:anim>
                                  </p:childTnLst>
                                </p:cTn>
                              </p:par>
                            </p:childTnLst>
                          </p:cTn>
                        </p:par>
                        <p:par>
                          <p:cTn id="14" fill="hold">
                            <p:stCondLst>
                              <p:cond delay="7000"/>
                            </p:stCondLst>
                            <p:childTnLst>
                              <p:par>
                                <p:cTn id="15" presetID="2" presetClass="entr" presetSubtype="4" fill="hold" grpId="0" nodeType="afterEffect">
                                  <p:stCondLst>
                                    <p:cond delay="0"/>
                                  </p:stCondLst>
                                  <p:childTnLst>
                                    <p:set>
                                      <p:cBhvr>
                                        <p:cTn id="16" dur="1" fill="hold">
                                          <p:stCondLst>
                                            <p:cond delay="0"/>
                                          </p:stCondLst>
                                        </p:cTn>
                                        <p:tgtEl>
                                          <p:spTgt spid="103430"/>
                                        </p:tgtEl>
                                        <p:attrNameLst>
                                          <p:attrName>style.visibility</p:attrName>
                                        </p:attrNameLst>
                                      </p:cBhvr>
                                      <p:to>
                                        <p:strVal val="visible"/>
                                      </p:to>
                                    </p:set>
                                    <p:anim calcmode="lin" valueType="num">
                                      <p:cBhvr additive="base">
                                        <p:cTn id="17" dur="2000" fill="hold"/>
                                        <p:tgtEl>
                                          <p:spTgt spid="103430"/>
                                        </p:tgtEl>
                                        <p:attrNameLst>
                                          <p:attrName>ppt_x</p:attrName>
                                        </p:attrNameLst>
                                      </p:cBhvr>
                                      <p:tavLst>
                                        <p:tav tm="0">
                                          <p:val>
                                            <p:strVal val="#ppt_x"/>
                                          </p:val>
                                        </p:tav>
                                        <p:tav tm="100000">
                                          <p:val>
                                            <p:strVal val="#ppt_x"/>
                                          </p:val>
                                        </p:tav>
                                      </p:tavLst>
                                    </p:anim>
                                    <p:anim calcmode="lin" valueType="num">
                                      <p:cBhvr additive="base">
                                        <p:cTn id="18" dur="2000" fill="hold"/>
                                        <p:tgtEl>
                                          <p:spTgt spid="1034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p:bldP spid="103429" grpId="0"/>
      <p:bldP spid="1034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3667" name="Text Box 3"/>
          <p:cNvSpPr txBox="1">
            <a:spLocks noChangeArrowheads="1"/>
          </p:cNvSpPr>
          <p:nvPr/>
        </p:nvSpPr>
        <p:spPr bwMode="auto">
          <a:xfrm>
            <a:off x="1295400" y="1219200"/>
            <a:ext cx="6400800" cy="9540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The Pope asked you to use your eyes, and to notice the movement of the Sun.</a:t>
            </a:r>
          </a:p>
        </p:txBody>
      </p:sp>
      <p:sp>
        <p:nvSpPr>
          <p:cNvPr id="113668" name="Text Box 4"/>
          <p:cNvSpPr txBox="1">
            <a:spLocks noChangeArrowheads="1"/>
          </p:cNvSpPr>
          <p:nvPr/>
        </p:nvSpPr>
        <p:spPr bwMode="auto">
          <a:xfrm>
            <a:off x="1295400" y="2362200"/>
            <a:ext cx="6324600" cy="95408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spcBef>
                <a:spcPct val="50000"/>
              </a:spcBef>
              <a:defRPr/>
            </a:pPr>
            <a:r>
              <a:rPr lang="en-US" altLang="zh-TW" sz="2800" b="1" dirty="0">
                <a:solidFill>
                  <a:schemeClr val="tx1"/>
                </a:solidFill>
                <a:effectLst>
                  <a:outerShdw blurRad="38100" dist="38100" dir="2700000" algn="tl">
                    <a:srgbClr val="000000">
                      <a:alpha val="43137"/>
                    </a:srgbClr>
                  </a:outerShdw>
                </a:effectLst>
                <a:latin typeface="Candara" pitchFamily="34" charset="0"/>
                <a:cs typeface="Arial" pitchFamily="34" charset="0"/>
              </a:rPr>
              <a:t>It comes up in the morning, and goes down in the evening, isn’t that right?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13668"/>
                                        </p:tgtEl>
                                        <p:attrNameLst>
                                          <p:attrName>style.visibility</p:attrName>
                                        </p:attrNameLst>
                                      </p:cBhvr>
                                      <p:to>
                                        <p:strVal val="visible"/>
                                      </p:to>
                                    </p:set>
                                    <p:animEffect transition="in" filter="fade">
                                      <p:cBhvr>
                                        <p:cTn id="7" dur="1000"/>
                                        <p:tgtEl>
                                          <p:spTgt spid="113668"/>
                                        </p:tgtEl>
                                      </p:cBhvr>
                                    </p:animEffect>
                                    <p:anim calcmode="lin" valueType="num">
                                      <p:cBhvr>
                                        <p:cTn id="8" dur="1000" fill="hold"/>
                                        <p:tgtEl>
                                          <p:spTgt spid="113668"/>
                                        </p:tgtEl>
                                        <p:attrNameLst>
                                          <p:attrName>ppt_x</p:attrName>
                                        </p:attrNameLst>
                                      </p:cBhvr>
                                      <p:tavLst>
                                        <p:tav tm="0">
                                          <p:val>
                                            <p:strVal val="#ppt_x-.1"/>
                                          </p:val>
                                        </p:tav>
                                        <p:tav tm="100000">
                                          <p:val>
                                            <p:strVal val="#ppt_x"/>
                                          </p:val>
                                        </p:tav>
                                      </p:tavLst>
                                    </p:anim>
                                    <p:anim calcmode="lin" valueType="num">
                                      <p:cBhvr>
                                        <p:cTn id="9" dur="1000" fill="hold"/>
                                        <p:tgtEl>
                                          <p:spTgt spid="1136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értice">
  <a:themeElements>
    <a:clrScheme name="Vé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é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é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3313</TotalTime>
  <Words>2572</Words>
  <Application>Microsoft Office PowerPoint</Application>
  <PresentationFormat>如螢幕大小 (4:3)</PresentationFormat>
  <Paragraphs>138</Paragraphs>
  <Slides>55</Slides>
  <Notes>0</Notes>
  <HiddenSlides>0</HiddenSlides>
  <MMClips>0</MMClips>
  <ScaleCrop>false</ScaleCrop>
  <HeadingPairs>
    <vt:vector size="4" baseType="variant">
      <vt:variant>
        <vt:lpstr>佈景主題</vt:lpstr>
      </vt:variant>
      <vt:variant>
        <vt:i4>1</vt:i4>
      </vt:variant>
      <vt:variant>
        <vt:lpstr>投影片標題</vt:lpstr>
      </vt:variant>
      <vt:variant>
        <vt:i4>55</vt:i4>
      </vt:variant>
    </vt:vector>
  </HeadingPairs>
  <TitlesOfParts>
    <vt:vector size="56" baseType="lpstr">
      <vt:lpstr>Vértice</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Ministry of Foreign Affairs, Republic of China   on Taiwan</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Passport Design Samples (1)</vt:lpstr>
      <vt:lpstr>Passport Design Samples (2)</vt:lpstr>
      <vt:lpstr>Passport Design Samples (3)</vt:lpstr>
      <vt:lpstr>投影片 48</vt:lpstr>
      <vt:lpstr>投影片 49</vt:lpstr>
      <vt:lpstr>投影片 50</vt:lpstr>
      <vt:lpstr>投影片 51</vt:lpstr>
      <vt:lpstr>投影片 52</vt:lpstr>
      <vt:lpstr>投影片 53</vt:lpstr>
      <vt:lpstr> Taiwan and China did not “spit in 1949” – they weren’t together to begin with! Taiwan has been occupied territory since Oct. 25, 1945, and it’s territorial sovereignty has never been transferred to China!</vt:lpstr>
      <vt:lpstr>投影片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User</cp:lastModifiedBy>
  <cp:revision>432</cp:revision>
  <cp:lastPrinted>1601-01-01T00:00:00Z</cp:lastPrinted>
  <dcterms:created xsi:type="dcterms:W3CDTF">1601-01-01T00:00:00Z</dcterms:created>
  <dcterms:modified xsi:type="dcterms:W3CDTF">2015-04-21T04:03:50Z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